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5.jpg" ContentType="image/pn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8" r:id="rId3"/>
    <p:sldId id="260" r:id="rId4"/>
    <p:sldId id="446" r:id="rId5"/>
    <p:sldId id="448" r:id="rId6"/>
    <p:sldId id="445" r:id="rId7"/>
    <p:sldId id="449" r:id="rId8"/>
    <p:sldId id="447" r:id="rId9"/>
    <p:sldId id="341" r:id="rId10"/>
    <p:sldId id="441" r:id="rId11"/>
    <p:sldId id="412" r:id="rId12"/>
    <p:sldId id="450" r:id="rId13"/>
    <p:sldId id="451" r:id="rId14"/>
    <p:sldId id="453" r:id="rId15"/>
    <p:sldId id="457" r:id="rId16"/>
    <p:sldId id="443" r:id="rId17"/>
    <p:sldId id="473" r:id="rId18"/>
    <p:sldId id="458" r:id="rId19"/>
    <p:sldId id="467" r:id="rId20"/>
    <p:sldId id="459" r:id="rId21"/>
    <p:sldId id="460" r:id="rId22"/>
    <p:sldId id="475" r:id="rId23"/>
    <p:sldId id="474" r:id="rId24"/>
    <p:sldId id="461" r:id="rId25"/>
    <p:sldId id="454" r:id="rId26"/>
    <p:sldId id="465" r:id="rId27"/>
    <p:sldId id="468" r:id="rId28"/>
    <p:sldId id="469" r:id="rId29"/>
    <p:sldId id="472" r:id="rId30"/>
    <p:sldId id="477" r:id="rId31"/>
    <p:sldId id="478" r:id="rId32"/>
    <p:sldId id="408" r:id="rId33"/>
    <p:sldId id="42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5706" autoAdjust="0"/>
  </p:normalViewPr>
  <p:slideViewPr>
    <p:cSldViewPr snapToGrid="0">
      <p:cViewPr varScale="1">
        <p:scale>
          <a:sx n="61" d="100"/>
          <a:sy n="61" d="100"/>
        </p:scale>
        <p:origin x="2514"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CF35C5-8403-5147-8FDD-5AD19DE2861F}" type="datetimeFigureOut">
              <a:rPr lang="it-IT" smtClean="0"/>
              <a:t>11/06/2021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FCE85-32FA-C949-B648-57EA91B41A22}" type="slidenum">
              <a:rPr lang="it-IT" smtClean="0"/>
              <a:t>‹#›</a:t>
            </a:fld>
            <a:endParaRPr lang="it-IT"/>
          </a:p>
        </p:txBody>
      </p:sp>
    </p:spTree>
    <p:extLst>
      <p:ext uri="{BB962C8B-B14F-4D97-AF65-F5344CB8AC3E}">
        <p14:creationId xmlns:p14="http://schemas.microsoft.com/office/powerpoint/2010/main" val="4120769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AFFCE85-32FA-C949-B648-57EA91B41A22}" type="slidenum">
              <a:rPr lang="it-IT" smtClean="0"/>
              <a:t>1</a:t>
            </a:fld>
            <a:endParaRPr lang="it-IT"/>
          </a:p>
        </p:txBody>
      </p:sp>
    </p:spTree>
    <p:extLst>
      <p:ext uri="{BB962C8B-B14F-4D97-AF65-F5344CB8AC3E}">
        <p14:creationId xmlns:p14="http://schemas.microsoft.com/office/powerpoint/2010/main" val="1306381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4288343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86892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12</a:t>
            </a:fld>
            <a:endParaRPr lang="en-NZ"/>
          </a:p>
        </p:txBody>
      </p:sp>
    </p:spTree>
    <p:extLst>
      <p:ext uri="{BB962C8B-B14F-4D97-AF65-F5344CB8AC3E}">
        <p14:creationId xmlns:p14="http://schemas.microsoft.com/office/powerpoint/2010/main" val="189020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1402418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4098518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306374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1831848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3658598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18</a:t>
            </a:fld>
            <a:endParaRPr lang="en-NZ"/>
          </a:p>
        </p:txBody>
      </p:sp>
    </p:spTree>
    <p:extLst>
      <p:ext uri="{BB962C8B-B14F-4D97-AF65-F5344CB8AC3E}">
        <p14:creationId xmlns:p14="http://schemas.microsoft.com/office/powerpoint/2010/main" val="313552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100754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AFFCE85-32FA-C949-B648-57EA91B41A22}" type="slidenum">
              <a:rPr lang="it-IT" smtClean="0"/>
              <a:t>2</a:t>
            </a:fld>
            <a:endParaRPr lang="it-IT"/>
          </a:p>
        </p:txBody>
      </p:sp>
    </p:spTree>
    <p:extLst>
      <p:ext uri="{BB962C8B-B14F-4D97-AF65-F5344CB8AC3E}">
        <p14:creationId xmlns:p14="http://schemas.microsoft.com/office/powerpoint/2010/main" val="81705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891541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733186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2485918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1240289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804540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2867129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26</a:t>
            </a:fld>
            <a:endParaRPr lang="en-NZ"/>
          </a:p>
        </p:txBody>
      </p:sp>
    </p:spTree>
    <p:extLst>
      <p:ext uri="{BB962C8B-B14F-4D97-AF65-F5344CB8AC3E}">
        <p14:creationId xmlns:p14="http://schemas.microsoft.com/office/powerpoint/2010/main" val="86466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87975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079803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2945662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AFFCE85-32FA-C949-B648-57EA91B41A22}" type="slidenum">
              <a:rPr lang="it-IT" smtClean="0"/>
              <a:t>3</a:t>
            </a:fld>
            <a:endParaRPr lang="it-IT"/>
          </a:p>
        </p:txBody>
      </p:sp>
    </p:spTree>
    <p:extLst>
      <p:ext uri="{BB962C8B-B14F-4D97-AF65-F5344CB8AC3E}">
        <p14:creationId xmlns:p14="http://schemas.microsoft.com/office/powerpoint/2010/main" val="2800757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906611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5522911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201724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33</a:t>
            </a:fld>
            <a:endParaRPr lang="ko-KR" altLang="en-US"/>
          </a:p>
        </p:txBody>
      </p:sp>
    </p:spTree>
    <p:extLst>
      <p:ext uri="{BB962C8B-B14F-4D97-AF65-F5344CB8AC3E}">
        <p14:creationId xmlns:p14="http://schemas.microsoft.com/office/powerpoint/2010/main" val="2815925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4</a:t>
            </a:fld>
            <a:endParaRPr lang="en-NZ"/>
          </a:p>
        </p:txBody>
      </p:sp>
    </p:spTree>
    <p:extLst>
      <p:ext uri="{BB962C8B-B14F-4D97-AF65-F5344CB8AC3E}">
        <p14:creationId xmlns:p14="http://schemas.microsoft.com/office/powerpoint/2010/main" val="1555057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239099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3815263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7</a:t>
            </a:fld>
            <a:endParaRPr lang="en-NZ"/>
          </a:p>
        </p:txBody>
      </p:sp>
    </p:spTree>
    <p:extLst>
      <p:ext uri="{BB962C8B-B14F-4D97-AF65-F5344CB8AC3E}">
        <p14:creationId xmlns:p14="http://schemas.microsoft.com/office/powerpoint/2010/main" val="1624821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3812501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0"/>
              </a:spcAft>
            </a:pPr>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67317418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533DC3A-525E-3045-BDA5-2044B6E34C4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artisticGlowDiffused/>
                    </a14:imgEffect>
                    <a14:imgEffect>
                      <a14:saturation sat="66000"/>
                    </a14:imgEffect>
                  </a14:imgLayer>
                </a14:imgProps>
              </a:ext>
              <a:ext uri="{28A0092B-C50C-407E-A947-70E740481C1C}">
                <a14:useLocalDpi xmlns:a14="http://schemas.microsoft.com/office/drawing/2010/main" val="0"/>
              </a:ext>
            </a:extLst>
          </a:blip>
          <a:srcRect l="13190" t="41573" r="17590"/>
          <a:stretch/>
        </p:blipFill>
        <p:spPr>
          <a:xfrm>
            <a:off x="0" y="0"/>
            <a:ext cx="12192000" cy="6858000"/>
          </a:xfrm>
          <a:prstGeom prst="rect">
            <a:avLst/>
          </a:prstGeom>
        </p:spPr>
      </p:pic>
      <p:sp>
        <p:nvSpPr>
          <p:cNvPr id="2" name="Titolo 1">
            <a:extLst>
              <a:ext uri="{FF2B5EF4-FFF2-40B4-BE49-F238E27FC236}">
                <a16:creationId xmlns:a16="http://schemas.microsoft.com/office/drawing/2014/main" id="{FE8D9C57-EDAB-41F6-AFAF-54397FCB7657}"/>
              </a:ext>
            </a:extLst>
          </p:cNvPr>
          <p:cNvSpPr>
            <a:spLocks noGrp="1"/>
          </p:cNvSpPr>
          <p:nvPr>
            <p:ph type="ctrTitle"/>
          </p:nvPr>
        </p:nvSpPr>
        <p:spPr>
          <a:xfrm>
            <a:off x="838200" y="3005958"/>
            <a:ext cx="9144000" cy="2117615"/>
          </a:xfrm>
        </p:spPr>
        <p:txBody>
          <a:bodyPr anchor="b"/>
          <a:lstStyle>
            <a:lvl1pPr algn="ctr">
              <a:defRPr sz="6000" b="1">
                <a:solidFill>
                  <a:schemeClr val="bg1"/>
                </a:solidFill>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7FEBB164-BB1F-4549-8055-FF06C3EB2BC8}"/>
              </a:ext>
            </a:extLst>
          </p:cNvPr>
          <p:cNvSpPr>
            <a:spLocks noGrp="1"/>
          </p:cNvSpPr>
          <p:nvPr>
            <p:ph type="subTitle" idx="1"/>
          </p:nvPr>
        </p:nvSpPr>
        <p:spPr>
          <a:xfrm>
            <a:off x="838200" y="5244662"/>
            <a:ext cx="9144000" cy="990600"/>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sp>
        <p:nvSpPr>
          <p:cNvPr id="4" name="Segnaposto data 3">
            <a:extLst>
              <a:ext uri="{FF2B5EF4-FFF2-40B4-BE49-F238E27FC236}">
                <a16:creationId xmlns:a16="http://schemas.microsoft.com/office/drawing/2014/main" id="{CE07CCBD-1C52-4B7F-9154-77FEAEDC95DB}"/>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5" name="Segnaposto piè di pagina 4">
            <a:extLst>
              <a:ext uri="{FF2B5EF4-FFF2-40B4-BE49-F238E27FC236}">
                <a16:creationId xmlns:a16="http://schemas.microsoft.com/office/drawing/2014/main" id="{DCB6F0F8-55E1-4B46-BF16-812F8FD69CB8}"/>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D07997B4-8347-437A-A14A-D1D750826A84}"/>
              </a:ext>
            </a:extLst>
          </p:cNvPr>
          <p:cNvSpPr>
            <a:spLocks noGrp="1"/>
          </p:cNvSpPr>
          <p:nvPr>
            <p:ph type="sldNum" sz="quarter" idx="12"/>
          </p:nvPr>
        </p:nvSpPr>
        <p:spPr/>
        <p:txBody>
          <a:bodyPr/>
          <a:lstStyle/>
          <a:p>
            <a:fld id="{E30E5A62-CBB8-4123-B37F-683A8030EE61}" type="slidenum">
              <a:rPr lang="en-US" smtClean="0"/>
              <a:t>‹#›</a:t>
            </a:fld>
            <a:endParaRPr lang="en-US"/>
          </a:p>
        </p:txBody>
      </p:sp>
      <p:sp>
        <p:nvSpPr>
          <p:cNvPr id="7" name="CasellaDiTesto 6">
            <a:extLst>
              <a:ext uri="{FF2B5EF4-FFF2-40B4-BE49-F238E27FC236}">
                <a16:creationId xmlns:a16="http://schemas.microsoft.com/office/drawing/2014/main" id="{33BB163B-0C6A-7746-934C-F3585602FE19}"/>
              </a:ext>
            </a:extLst>
          </p:cNvPr>
          <p:cNvSpPr txBox="1"/>
          <p:nvPr userDrawn="1"/>
        </p:nvSpPr>
        <p:spPr>
          <a:xfrm rot="5400000">
            <a:off x="9066788" y="3425368"/>
            <a:ext cx="5857757" cy="369332"/>
          </a:xfrm>
          <a:prstGeom prst="rect">
            <a:avLst/>
          </a:prstGeom>
          <a:noFill/>
        </p:spPr>
        <p:txBody>
          <a:bodyPr wrap="none" rtlCol="0">
            <a:spAutoFit/>
          </a:bodyPr>
          <a:lstStyle/>
          <a:p>
            <a:r>
              <a:rPr lang="it-IT" dirty="0">
                <a:solidFill>
                  <a:srgbClr val="FF0000"/>
                </a:solidFill>
                <a:latin typeface="Airlock" pitchFamily="2"/>
              </a:rPr>
              <a:t>SQL START! 2021 – 10° ANNIVERSARY</a:t>
            </a:r>
          </a:p>
        </p:txBody>
      </p:sp>
    </p:spTree>
    <p:extLst>
      <p:ext uri="{BB962C8B-B14F-4D97-AF65-F5344CB8AC3E}">
        <p14:creationId xmlns:p14="http://schemas.microsoft.com/office/powerpoint/2010/main" val="156906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5FAA3-D3DF-4501-BEAB-C7C2C6FC84A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C6947A22-3D08-417B-9E3B-2268645CF3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B3E86F8-044D-4624-B2D9-68E8251BF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CD89A201-3080-47AE-B2B8-D145BF4924D2}"/>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6" name="Segnaposto piè di pagina 5">
            <a:extLst>
              <a:ext uri="{FF2B5EF4-FFF2-40B4-BE49-F238E27FC236}">
                <a16:creationId xmlns:a16="http://schemas.microsoft.com/office/drawing/2014/main" id="{787EE6F9-968B-4012-9756-B64BCDB8E3DD}"/>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44BEAFA-C247-4F56-BF25-644C108EC388}"/>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3650129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0551BD-F13F-4065-B251-6376BCA8E41D}"/>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BB4FE99D-5E06-4AFF-8076-D53CD42927EB}"/>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2B11221-1471-4F91-8A5D-D5F5E8A234F9}"/>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5" name="Segnaposto piè di pagina 4">
            <a:extLst>
              <a:ext uri="{FF2B5EF4-FFF2-40B4-BE49-F238E27FC236}">
                <a16:creationId xmlns:a16="http://schemas.microsoft.com/office/drawing/2014/main" id="{2FA03CD4-E997-44B4-9AAF-2B3F9595AB4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F2F704-1F88-4F05-AE17-D0B2BBE70266}"/>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1432228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B376597-A3B6-4070-8540-E80930DEBF1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4A7E6821-2E62-46AD-A1C4-4D22F5DBFC15}"/>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45F66EA-6E31-4E07-B04E-4B544E54BD9B}"/>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5" name="Segnaposto piè di pagina 4">
            <a:extLst>
              <a:ext uri="{FF2B5EF4-FFF2-40B4-BE49-F238E27FC236}">
                <a16:creationId xmlns:a16="http://schemas.microsoft.com/office/drawing/2014/main" id="{93A6A96F-322D-4E57-9528-23960E859ACF}"/>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4FD381D-C8A8-415E-9D64-D045B92EDC5E}"/>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282874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231904" y="3525012"/>
            <a:ext cx="6960096" cy="1440160"/>
          </a:xfrm>
          <a:prstGeom prst="rect">
            <a:avLst/>
          </a:prstGeom>
        </p:spPr>
        <p:txBody>
          <a:bodyPr anchor="ctr"/>
          <a:lstStyle>
            <a:lvl1pPr marL="0" indent="0" algn="l">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sz="48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5231904" y="4965171"/>
            <a:ext cx="6959899" cy="672075"/>
          </a:xfrm>
          <a:prstGeom prst="rect">
            <a:avLst/>
          </a:prstGeom>
        </p:spPr>
        <p:txBody>
          <a:bodyPr anchor="ctr"/>
          <a:lstStyle>
            <a:lvl1pPr marL="0" indent="0" algn="l">
              <a:lnSpc>
                <a:spcPct val="100000"/>
              </a:lnSpc>
              <a:buNone/>
              <a:defRPr sz="1867"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1492426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765167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70728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C6B96B-21C1-4C23-99D9-8D07A31762A2}"/>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2459C894-4C3D-4E7C-B894-E32A4F0FDCA5}"/>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F26D441-4BCB-4160-9B18-E9B38608EFC4}"/>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5" name="Segnaposto piè di pagina 4">
            <a:extLst>
              <a:ext uri="{FF2B5EF4-FFF2-40B4-BE49-F238E27FC236}">
                <a16:creationId xmlns:a16="http://schemas.microsoft.com/office/drawing/2014/main" id="{4A17A55A-A139-4754-A05E-B9AB4783CA4C}"/>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5813A60B-8637-4B90-AA48-C2A9A447381F}"/>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171897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21FCF6-9176-4B3E-AC6E-F62FD5C75C8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A667E72-297F-42C0-A113-B8FDFD7186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F1084FCB-09B0-4D5A-858E-3FD93F846A2A}"/>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5" name="Segnaposto piè di pagina 4">
            <a:extLst>
              <a:ext uri="{FF2B5EF4-FFF2-40B4-BE49-F238E27FC236}">
                <a16:creationId xmlns:a16="http://schemas.microsoft.com/office/drawing/2014/main" id="{6D9FF8AD-8F95-43C6-86FF-B7CD14528253}"/>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CCB706BA-F844-4750-91B3-2920B9C65DA5}"/>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3564477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22" name="Nuvola 21">
            <a:extLst>
              <a:ext uri="{FF2B5EF4-FFF2-40B4-BE49-F238E27FC236}">
                <a16:creationId xmlns:a16="http://schemas.microsoft.com/office/drawing/2014/main" id="{AE682589-5BA3-AA4C-9A24-37369AA38A9A}"/>
              </a:ext>
            </a:extLst>
          </p:cNvPr>
          <p:cNvSpPr/>
          <p:nvPr userDrawn="1"/>
        </p:nvSpPr>
        <p:spPr>
          <a:xfrm>
            <a:off x="352541" y="1983037"/>
            <a:ext cx="10269528" cy="4230684"/>
          </a:xfrm>
          <a:prstGeom prst="cloud">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data 3">
            <a:extLst>
              <a:ext uri="{FF2B5EF4-FFF2-40B4-BE49-F238E27FC236}">
                <a16:creationId xmlns:a16="http://schemas.microsoft.com/office/drawing/2014/main" id="{F1084FCB-09B0-4D5A-858E-3FD93F846A2A}"/>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5" name="Segnaposto piè di pagina 4">
            <a:extLst>
              <a:ext uri="{FF2B5EF4-FFF2-40B4-BE49-F238E27FC236}">
                <a16:creationId xmlns:a16="http://schemas.microsoft.com/office/drawing/2014/main" id="{6D9FF8AD-8F95-43C6-86FF-B7CD14528253}"/>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CCB706BA-F844-4750-91B3-2920B9C65DA5}"/>
              </a:ext>
            </a:extLst>
          </p:cNvPr>
          <p:cNvSpPr>
            <a:spLocks noGrp="1"/>
          </p:cNvSpPr>
          <p:nvPr>
            <p:ph type="sldNum" sz="quarter" idx="12"/>
          </p:nvPr>
        </p:nvSpPr>
        <p:spPr/>
        <p:txBody>
          <a:bodyPr/>
          <a:lstStyle/>
          <a:p>
            <a:fld id="{E30E5A62-CBB8-4123-B37F-683A8030EE61}" type="slidenum">
              <a:rPr lang="en-US" smtClean="0"/>
              <a:t>‹#›</a:t>
            </a:fld>
            <a:endParaRPr lang="en-US"/>
          </a:p>
        </p:txBody>
      </p:sp>
      <p:sp>
        <p:nvSpPr>
          <p:cNvPr id="7" name="Titolo 6">
            <a:extLst>
              <a:ext uri="{FF2B5EF4-FFF2-40B4-BE49-F238E27FC236}">
                <a16:creationId xmlns:a16="http://schemas.microsoft.com/office/drawing/2014/main" id="{F0E7D913-FAA1-0347-92EF-00CF2D20DD30}"/>
              </a:ext>
            </a:extLst>
          </p:cNvPr>
          <p:cNvSpPr>
            <a:spLocks noGrp="1"/>
          </p:cNvSpPr>
          <p:nvPr>
            <p:ph type="title" hasCustomPrompt="1"/>
          </p:nvPr>
        </p:nvSpPr>
        <p:spPr/>
        <p:txBody>
          <a:bodyPr/>
          <a:lstStyle/>
          <a:p>
            <a:r>
              <a:rPr lang="it-IT" dirty="0" err="1"/>
              <a:t>Sponsors</a:t>
            </a:r>
            <a:endParaRPr lang="it-IT" dirty="0"/>
          </a:p>
        </p:txBody>
      </p:sp>
      <p:pic>
        <p:nvPicPr>
          <p:cNvPr id="19" name="Immagine 18">
            <a:extLst>
              <a:ext uri="{FF2B5EF4-FFF2-40B4-BE49-F238E27FC236}">
                <a16:creationId xmlns:a16="http://schemas.microsoft.com/office/drawing/2014/main" id="{DF2EE3E3-9F36-494B-9F47-4EF8436F42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26434" y="3933742"/>
            <a:ext cx="2316591" cy="906492"/>
          </a:xfrm>
          <a:prstGeom prst="rect">
            <a:avLst/>
          </a:prstGeom>
        </p:spPr>
      </p:pic>
      <p:pic>
        <p:nvPicPr>
          <p:cNvPr id="21" name="Immagine 20">
            <a:extLst>
              <a:ext uri="{FF2B5EF4-FFF2-40B4-BE49-F238E27FC236}">
                <a16:creationId xmlns:a16="http://schemas.microsoft.com/office/drawing/2014/main" id="{7530348F-E7AE-2742-B402-8497381661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39073" y="3867304"/>
            <a:ext cx="1234387" cy="898634"/>
          </a:xfrm>
          <a:prstGeom prst="rect">
            <a:avLst/>
          </a:prstGeom>
        </p:spPr>
      </p:pic>
      <p:pic>
        <p:nvPicPr>
          <p:cNvPr id="24" name="Immagine 23">
            <a:extLst>
              <a:ext uri="{FF2B5EF4-FFF2-40B4-BE49-F238E27FC236}">
                <a16:creationId xmlns:a16="http://schemas.microsoft.com/office/drawing/2014/main" id="{F1136E6A-7F9D-6E4D-8F82-8FC0B35437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13795" y="4000280"/>
            <a:ext cx="2316591" cy="632682"/>
          </a:xfrm>
          <a:prstGeom prst="rect">
            <a:avLst/>
          </a:prstGeom>
        </p:spPr>
      </p:pic>
    </p:spTree>
    <p:extLst>
      <p:ext uri="{BB962C8B-B14F-4D97-AF65-F5344CB8AC3E}">
        <p14:creationId xmlns:p14="http://schemas.microsoft.com/office/powerpoint/2010/main" val="291079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D8C28F-26C3-424F-BAE9-8CFE72CD99A1}"/>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2C665CCC-E2A8-4729-9BD3-09C88A7B7E61}"/>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D8A41DCF-B71F-4692-BF6A-326C0592E255}"/>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42AF6905-767E-4A55-AD9E-4F7B997CD1ED}"/>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6" name="Segnaposto piè di pagina 5">
            <a:extLst>
              <a:ext uri="{FF2B5EF4-FFF2-40B4-BE49-F238E27FC236}">
                <a16:creationId xmlns:a16="http://schemas.microsoft.com/office/drawing/2014/main" id="{F830AA4D-B154-4FA4-A3AA-8F3616033614}"/>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7C9BD7D1-6A18-43FB-8FBE-6C13EE2EE7C3}"/>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222783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12CFCA-14B3-4D90-B7C7-E98F0FBC8360}"/>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34092263-C101-4D54-8299-4F0D52C99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52D1C1E3-EA0D-40C3-BE1D-A01DD02A8F6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7C924B79-6EC3-4B93-BC3B-D6B714D2B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51397A7-92E2-4F90-AB11-46F2F307D696}"/>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16D0C3CB-4FFC-455A-A8F3-D4D572814D7F}"/>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8" name="Segnaposto piè di pagina 7">
            <a:extLst>
              <a:ext uri="{FF2B5EF4-FFF2-40B4-BE49-F238E27FC236}">
                <a16:creationId xmlns:a16="http://schemas.microsoft.com/office/drawing/2014/main" id="{02367649-59C3-4C3B-9570-0B69B91416EE}"/>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1B22E0C8-326C-4EF6-8F6C-39087C2A30C9}"/>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427539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F7685D-39A8-45E1-8076-0D7F8373B123}"/>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55B082AE-CA71-4080-87AD-C389F18AD926}"/>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4" name="Segnaposto piè di pagina 3">
            <a:extLst>
              <a:ext uri="{FF2B5EF4-FFF2-40B4-BE49-F238E27FC236}">
                <a16:creationId xmlns:a16="http://schemas.microsoft.com/office/drawing/2014/main" id="{472D061B-6416-41D4-8170-E27EC47F268C}"/>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634008C5-4015-45BF-B3C3-F0B6FD203FF2}"/>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1892039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5559DC-0282-4BF0-AEC5-401C6BC790B0}"/>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3" name="Segnaposto piè di pagina 2">
            <a:extLst>
              <a:ext uri="{FF2B5EF4-FFF2-40B4-BE49-F238E27FC236}">
                <a16:creationId xmlns:a16="http://schemas.microsoft.com/office/drawing/2014/main" id="{72BD0B94-DBB5-409F-90C0-227D7936956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54F3AF80-B092-4887-9AD3-0CB51F3D2245}"/>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2876286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710F51-2462-43AF-97FD-94ABBF45D3B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8C401C4D-05CA-4506-B253-2DEBAFA83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B08AFB9C-6399-43D7-9DB0-D3D81AB36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47DE081-AB61-4877-9041-95AACF963D11}"/>
              </a:ext>
            </a:extLst>
          </p:cNvPr>
          <p:cNvSpPr>
            <a:spLocks noGrp="1"/>
          </p:cNvSpPr>
          <p:nvPr>
            <p:ph type="dt" sz="half" idx="10"/>
          </p:nvPr>
        </p:nvSpPr>
        <p:spPr/>
        <p:txBody>
          <a:bodyPr/>
          <a:lstStyle/>
          <a:p>
            <a:fld id="{81DB8A2E-1AFA-4BEF-9C7E-247DC553EC28}" type="datetimeFigureOut">
              <a:rPr lang="en-US" smtClean="0"/>
              <a:t>6/11/2021</a:t>
            </a:fld>
            <a:endParaRPr lang="en-US"/>
          </a:p>
        </p:txBody>
      </p:sp>
      <p:sp>
        <p:nvSpPr>
          <p:cNvPr id="6" name="Segnaposto piè di pagina 5">
            <a:extLst>
              <a:ext uri="{FF2B5EF4-FFF2-40B4-BE49-F238E27FC236}">
                <a16:creationId xmlns:a16="http://schemas.microsoft.com/office/drawing/2014/main" id="{DA2E21D2-B7A8-4592-AE38-E9E7D171F534}"/>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776B77FF-0A48-4638-85A1-D2A89181107D}"/>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3255752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B91804E-D7A7-E941-889E-29EFF5D145B9}"/>
              </a:ext>
            </a:extLst>
          </p:cNvPr>
          <p:cNvPicPr>
            <a:picLocks noChangeAspect="1"/>
          </p:cNvPicPr>
          <p:nvPr userDrawn="1"/>
        </p:nvPicPr>
        <p:blipFill rotWithShape="1">
          <a:blip r:embed="rId17">
            <a:alphaModFix amt="10000"/>
            <a:extLst>
              <a:ext uri="{BEBA8EAE-BF5A-486C-A8C5-ECC9F3942E4B}">
                <a14:imgProps xmlns:a14="http://schemas.microsoft.com/office/drawing/2010/main">
                  <a14:imgLayer r:embed="rId18">
                    <a14:imgEffect>
                      <a14:artisticMarker size="46"/>
                    </a14:imgEffect>
                    <a14:imgEffect>
                      <a14:saturation sat="66000"/>
                    </a14:imgEffect>
                  </a14:imgLayer>
                </a14:imgProps>
              </a:ext>
              <a:ext uri="{28A0092B-C50C-407E-A947-70E740481C1C}">
                <a14:useLocalDpi xmlns:a14="http://schemas.microsoft.com/office/drawing/2010/main" val="0"/>
              </a:ext>
            </a:extLst>
          </a:blip>
          <a:srcRect l="13190" t="41573" r="17590"/>
          <a:stretch/>
        </p:blipFill>
        <p:spPr>
          <a:xfrm>
            <a:off x="0" y="0"/>
            <a:ext cx="12192000" cy="6858000"/>
          </a:xfrm>
          <a:prstGeom prst="rect">
            <a:avLst/>
          </a:prstGeom>
        </p:spPr>
      </p:pic>
      <p:sp>
        <p:nvSpPr>
          <p:cNvPr id="2" name="Segnaposto titolo 1">
            <a:extLst>
              <a:ext uri="{FF2B5EF4-FFF2-40B4-BE49-F238E27FC236}">
                <a16:creationId xmlns:a16="http://schemas.microsoft.com/office/drawing/2014/main" id="{0E9A8CE2-F354-4BC1-99F0-B32FF09CD6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6B893402-4863-4CBF-B08E-DF06491F65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1AEE2868-3590-40AE-BD93-5DB2E867D3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B8A2E-1AFA-4BEF-9C7E-247DC553EC28}" type="datetimeFigureOut">
              <a:rPr lang="en-US" smtClean="0"/>
              <a:t>6/11/2021</a:t>
            </a:fld>
            <a:endParaRPr lang="en-US"/>
          </a:p>
        </p:txBody>
      </p:sp>
      <p:sp>
        <p:nvSpPr>
          <p:cNvPr id="5" name="Segnaposto piè di pagina 4">
            <a:extLst>
              <a:ext uri="{FF2B5EF4-FFF2-40B4-BE49-F238E27FC236}">
                <a16:creationId xmlns:a16="http://schemas.microsoft.com/office/drawing/2014/main" id="{2671CF7F-454E-4010-9934-1652C324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C3180905-311A-4734-AADD-3D72FAE772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E5A62-CBB8-4123-B37F-683A8030EE61}" type="slidenum">
              <a:rPr lang="en-US" smtClean="0"/>
              <a:t>‹#›</a:t>
            </a:fld>
            <a:endParaRPr lang="en-US"/>
          </a:p>
        </p:txBody>
      </p:sp>
    </p:spTree>
    <p:extLst>
      <p:ext uri="{BB962C8B-B14F-4D97-AF65-F5344CB8AC3E}">
        <p14:creationId xmlns:p14="http://schemas.microsoft.com/office/powerpoint/2010/main" val="2395316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zoran.barac.zof@gmail.com"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meetup.com/Auckland-SQL-User-Group/" TargetMode="External"/><Relationship Id="rId5" Type="http://schemas.openxmlformats.org/officeDocument/2006/relationships/hyperlink" Target="http://www.linkedin.com/in/zoran-barac/" TargetMode="External"/><Relationship Id="rId10" Type="http://schemas.openxmlformats.org/officeDocument/2006/relationships/image" Target="../media/image11.png"/><Relationship Id="rId4" Type="http://schemas.openxmlformats.org/officeDocument/2006/relationships/hyperlink" Target="https://blog.sqlserveronline.com/" TargetMode="Externa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zoran.barac.zof@gmail.com" TargetMode="External"/><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www.meetup.com/Auckland-SQL-User-Group/" TargetMode="External"/><Relationship Id="rId5" Type="http://schemas.openxmlformats.org/officeDocument/2006/relationships/hyperlink" Target="http://www.linkedin.com/in/zoran-barac/" TargetMode="External"/><Relationship Id="rId10" Type="http://schemas.openxmlformats.org/officeDocument/2006/relationships/image" Target="../media/image11.png"/><Relationship Id="rId4" Type="http://schemas.openxmlformats.org/officeDocument/2006/relationships/hyperlink" Target="https://blog.sqlserveronline.com/" TargetMode="Externa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A3D8709-88CD-D848-A370-A96F8E504479}"/>
              </a:ext>
            </a:extLst>
          </p:cNvPr>
          <p:cNvSpPr>
            <a:spLocks noGrp="1"/>
          </p:cNvSpPr>
          <p:nvPr>
            <p:ph type="ctrTitle"/>
          </p:nvPr>
        </p:nvSpPr>
        <p:spPr>
          <a:xfrm>
            <a:off x="0" y="1618502"/>
            <a:ext cx="8727440" cy="2403295"/>
          </a:xfrm>
          <a:noFill/>
        </p:spPr>
        <p:txBody>
          <a:bodyPr>
            <a:noAutofit/>
          </a:bodyPr>
          <a:lstStyle/>
          <a:p>
            <a:pPr algn="l"/>
            <a:r>
              <a:rPr lang="en-US" sz="4800" dirty="0"/>
              <a:t>How to Choose the Optimal VM Size and Storage Configuration for your SQL Server on Azure VM (IaaS)</a:t>
            </a:r>
          </a:p>
        </p:txBody>
      </p:sp>
      <p:sp>
        <p:nvSpPr>
          <p:cNvPr id="6" name="Text Placeholder 2">
            <a:extLst>
              <a:ext uri="{FF2B5EF4-FFF2-40B4-BE49-F238E27FC236}">
                <a16:creationId xmlns:a16="http://schemas.microsoft.com/office/drawing/2014/main" id="{725F520C-12BE-45B6-96BE-70AFAB05273C}"/>
              </a:ext>
            </a:extLst>
          </p:cNvPr>
          <p:cNvSpPr txBox="1">
            <a:spLocks/>
          </p:cNvSpPr>
          <p:nvPr/>
        </p:nvSpPr>
        <p:spPr>
          <a:xfrm>
            <a:off x="213360" y="4464083"/>
            <a:ext cx="767726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b="1" dirty="0">
                <a:solidFill>
                  <a:schemeClr val="tx1">
                    <a:lumMod val="95000"/>
                    <a:lumOff val="5000"/>
                  </a:schemeClr>
                </a:solidFill>
              </a:rPr>
              <a:t>ZORAN BARAC, Principal Data Architect @ CIN7</a:t>
            </a:r>
          </a:p>
          <a:p>
            <a:r>
              <a:rPr lang="en-US" sz="2400" b="1" dirty="0">
                <a:solidFill>
                  <a:schemeClr val="tx1">
                    <a:lumMod val="95000"/>
                    <a:lumOff val="5000"/>
                  </a:schemeClr>
                </a:solidFill>
              </a:rPr>
              <a:t>MCT, MCSE</a:t>
            </a:r>
          </a:p>
        </p:txBody>
      </p:sp>
      <p:sp>
        <p:nvSpPr>
          <p:cNvPr id="7" name="Text Placeholder 2">
            <a:extLst>
              <a:ext uri="{FF2B5EF4-FFF2-40B4-BE49-F238E27FC236}">
                <a16:creationId xmlns:a16="http://schemas.microsoft.com/office/drawing/2014/main" id="{921F7AB4-4840-4A22-B00F-60A5B01E97A5}"/>
              </a:ext>
            </a:extLst>
          </p:cNvPr>
          <p:cNvSpPr txBox="1">
            <a:spLocks/>
          </p:cNvSpPr>
          <p:nvPr/>
        </p:nvSpPr>
        <p:spPr>
          <a:xfrm>
            <a:off x="525089" y="5313434"/>
            <a:ext cx="7677261" cy="1508268"/>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hlinkClick r:id="rId3"/>
              </a:rPr>
              <a:t>zoran.barac.zof@gmail.com</a:t>
            </a:r>
            <a:r>
              <a:rPr lang="en-US" dirty="0"/>
              <a:t> </a:t>
            </a:r>
          </a:p>
          <a:p>
            <a:r>
              <a:rPr lang="en-US" dirty="0">
                <a:hlinkClick r:id="rId4"/>
              </a:rPr>
              <a:t>blog.sqlserveronline.com</a:t>
            </a:r>
            <a:r>
              <a:rPr lang="en-US" dirty="0"/>
              <a:t>  </a:t>
            </a:r>
          </a:p>
          <a:p>
            <a:r>
              <a:rPr lang="en-US" dirty="0">
                <a:hlinkClick r:id="rId5"/>
              </a:rPr>
              <a:t>www.linkedin.com/in/zoran-barac/</a:t>
            </a:r>
            <a:r>
              <a:rPr lang="en-US" dirty="0"/>
              <a:t> </a:t>
            </a:r>
          </a:p>
          <a:p>
            <a:r>
              <a:rPr lang="en-NZ" dirty="0">
                <a:hlinkClick r:id="rId6"/>
              </a:rPr>
              <a:t>www.meetup.com/Auckland-SQL-User-Group/</a:t>
            </a:r>
            <a:endParaRPr lang="en-US" dirty="0"/>
          </a:p>
        </p:txBody>
      </p:sp>
      <p:pic>
        <p:nvPicPr>
          <p:cNvPr id="8" name="Picture 2" descr="Image result for email logo png">
            <a:extLst>
              <a:ext uri="{FF2B5EF4-FFF2-40B4-BE49-F238E27FC236}">
                <a16:creationId xmlns:a16="http://schemas.microsoft.com/office/drawing/2014/main" id="{2338E5DD-224A-4E31-AC33-323AC590EB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1383" y="5428024"/>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blog logo png">
            <a:extLst>
              <a:ext uri="{FF2B5EF4-FFF2-40B4-BE49-F238E27FC236}">
                <a16:creationId xmlns:a16="http://schemas.microsoft.com/office/drawing/2014/main" id="{E74A541E-EF04-4545-ACC1-55E70D5A4B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1383" y="5780627"/>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linkedin logo png">
            <a:extLst>
              <a:ext uri="{FF2B5EF4-FFF2-40B4-BE49-F238E27FC236}">
                <a16:creationId xmlns:a16="http://schemas.microsoft.com/office/drawing/2014/main" id="{0F2843C6-BB2D-4058-967E-C6D4F62B80A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1383" y="6172928"/>
            <a:ext cx="216000" cy="216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meetup logo">
            <a:extLst>
              <a:ext uri="{FF2B5EF4-FFF2-40B4-BE49-F238E27FC236}">
                <a16:creationId xmlns:a16="http://schemas.microsoft.com/office/drawing/2014/main" id="{ED6E7CB5-B497-4DC8-ADC0-B48AFE966DE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2548" y="6525531"/>
            <a:ext cx="224835" cy="2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739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000" dirty="0"/>
              <a:t>Constrained vCPU VMs - SQL Server Licensing</a:t>
            </a:r>
          </a:p>
        </p:txBody>
      </p:sp>
      <p:pic>
        <p:nvPicPr>
          <p:cNvPr id="3" name="Picture 2">
            <a:extLst>
              <a:ext uri="{FF2B5EF4-FFF2-40B4-BE49-F238E27FC236}">
                <a16:creationId xmlns:a16="http://schemas.microsoft.com/office/drawing/2014/main" id="{8CEE11D5-7543-4CA8-B237-DC1471184806}"/>
              </a:ext>
            </a:extLst>
          </p:cNvPr>
          <p:cNvPicPr>
            <a:picLocks noChangeAspect="1"/>
          </p:cNvPicPr>
          <p:nvPr/>
        </p:nvPicPr>
        <p:blipFill>
          <a:blip r:embed="rId3"/>
          <a:stretch>
            <a:fillRect/>
          </a:stretch>
        </p:blipFill>
        <p:spPr>
          <a:xfrm>
            <a:off x="308242" y="1794466"/>
            <a:ext cx="11525783" cy="1944000"/>
          </a:xfrm>
          <a:prstGeom prst="rect">
            <a:avLst/>
          </a:prstGeom>
        </p:spPr>
      </p:pic>
      <p:sp>
        <p:nvSpPr>
          <p:cNvPr id="4" name="Rectangle 3">
            <a:extLst>
              <a:ext uri="{FF2B5EF4-FFF2-40B4-BE49-F238E27FC236}">
                <a16:creationId xmlns:a16="http://schemas.microsoft.com/office/drawing/2014/main" id="{DE9E4163-C329-459E-A765-D847E131AA6C}"/>
              </a:ext>
            </a:extLst>
          </p:cNvPr>
          <p:cNvSpPr/>
          <p:nvPr/>
        </p:nvSpPr>
        <p:spPr>
          <a:xfrm>
            <a:off x="369225" y="4130312"/>
            <a:ext cx="11183604" cy="1200329"/>
          </a:xfrm>
          <a:prstGeom prst="rect">
            <a:avLst/>
          </a:prstGeom>
        </p:spPr>
        <p:txBody>
          <a:bodyPr wrap="square">
            <a:spAutoFit/>
          </a:bodyPr>
          <a:lstStyle/>
          <a:p>
            <a:r>
              <a:rPr lang="en-NZ" sz="2400" dirty="0"/>
              <a:t>The vCPU count can be constrained to one half or one quarter of the original VM size. These new VM sizes have a suffix that specifies the number of active vCPUs to make them easier for you to identify.</a:t>
            </a:r>
          </a:p>
        </p:txBody>
      </p:sp>
      <p:sp>
        <p:nvSpPr>
          <p:cNvPr id="5" name="Rectangle 4">
            <a:extLst>
              <a:ext uri="{FF2B5EF4-FFF2-40B4-BE49-F238E27FC236}">
                <a16:creationId xmlns:a16="http://schemas.microsoft.com/office/drawing/2014/main" id="{C5043A95-DC66-4AFE-8745-F7EC089B0E96}"/>
              </a:ext>
            </a:extLst>
          </p:cNvPr>
          <p:cNvSpPr/>
          <p:nvPr/>
        </p:nvSpPr>
        <p:spPr>
          <a:xfrm>
            <a:off x="369225" y="5443087"/>
            <a:ext cx="11183603" cy="830997"/>
          </a:xfrm>
          <a:prstGeom prst="rect">
            <a:avLst/>
          </a:prstGeom>
        </p:spPr>
        <p:txBody>
          <a:bodyPr wrap="square">
            <a:spAutoFit/>
          </a:bodyPr>
          <a:lstStyle/>
          <a:p>
            <a:r>
              <a:rPr lang="en-NZ" sz="2400" dirty="0"/>
              <a:t>You can get full VM spec in terms of memory, storage, and I/O bandwidth while optimizing software licensing cost</a:t>
            </a:r>
          </a:p>
        </p:txBody>
      </p:sp>
    </p:spTree>
    <p:extLst>
      <p:ext uri="{BB962C8B-B14F-4D97-AF65-F5344CB8AC3E}">
        <p14:creationId xmlns:p14="http://schemas.microsoft.com/office/powerpoint/2010/main" val="346583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normAutofit/>
          </a:bodyPr>
          <a:lstStyle/>
          <a:p>
            <a:r>
              <a:rPr lang="en-US" sz="3600" dirty="0"/>
              <a:t>SQL VM Memory Optimized Series - Recommended</a:t>
            </a:r>
          </a:p>
        </p:txBody>
      </p:sp>
      <p:pic>
        <p:nvPicPr>
          <p:cNvPr id="7" name="Picture 6">
            <a:extLst>
              <a:ext uri="{FF2B5EF4-FFF2-40B4-BE49-F238E27FC236}">
                <a16:creationId xmlns:a16="http://schemas.microsoft.com/office/drawing/2014/main" id="{95925BFE-0CB4-4852-9400-F1445E8E1D51}"/>
              </a:ext>
            </a:extLst>
          </p:cNvPr>
          <p:cNvPicPr>
            <a:picLocks noChangeAspect="1"/>
          </p:cNvPicPr>
          <p:nvPr/>
        </p:nvPicPr>
        <p:blipFill rotWithShape="1">
          <a:blip r:embed="rId3"/>
          <a:srcRect b="52739"/>
          <a:stretch/>
        </p:blipFill>
        <p:spPr>
          <a:xfrm>
            <a:off x="416993" y="5627469"/>
            <a:ext cx="11127168" cy="598507"/>
          </a:xfrm>
          <a:prstGeom prst="rect">
            <a:avLst/>
          </a:prstGeom>
        </p:spPr>
      </p:pic>
      <p:pic>
        <p:nvPicPr>
          <p:cNvPr id="3" name="Picture 2">
            <a:extLst>
              <a:ext uri="{FF2B5EF4-FFF2-40B4-BE49-F238E27FC236}">
                <a16:creationId xmlns:a16="http://schemas.microsoft.com/office/drawing/2014/main" id="{FC35825D-B951-4F18-AB38-AAF879E397F7}"/>
              </a:ext>
            </a:extLst>
          </p:cNvPr>
          <p:cNvPicPr>
            <a:picLocks noChangeAspect="1"/>
          </p:cNvPicPr>
          <p:nvPr/>
        </p:nvPicPr>
        <p:blipFill>
          <a:blip r:embed="rId4"/>
          <a:stretch>
            <a:fillRect/>
          </a:stretch>
        </p:blipFill>
        <p:spPr>
          <a:xfrm>
            <a:off x="447536" y="1533525"/>
            <a:ext cx="11106150" cy="1895475"/>
          </a:xfrm>
          <a:prstGeom prst="rect">
            <a:avLst/>
          </a:prstGeom>
        </p:spPr>
      </p:pic>
      <p:pic>
        <p:nvPicPr>
          <p:cNvPr id="5" name="Picture 4">
            <a:extLst>
              <a:ext uri="{FF2B5EF4-FFF2-40B4-BE49-F238E27FC236}">
                <a16:creationId xmlns:a16="http://schemas.microsoft.com/office/drawing/2014/main" id="{ED208586-6BB0-4367-9A6A-30A8594D6552}"/>
              </a:ext>
            </a:extLst>
          </p:cNvPr>
          <p:cNvPicPr>
            <a:picLocks noChangeAspect="1"/>
          </p:cNvPicPr>
          <p:nvPr/>
        </p:nvPicPr>
        <p:blipFill>
          <a:blip r:embed="rId5"/>
          <a:stretch>
            <a:fillRect/>
          </a:stretch>
        </p:blipFill>
        <p:spPr>
          <a:xfrm>
            <a:off x="447536" y="3538706"/>
            <a:ext cx="11096625" cy="1609725"/>
          </a:xfrm>
          <a:prstGeom prst="rect">
            <a:avLst/>
          </a:prstGeom>
        </p:spPr>
      </p:pic>
      <p:sp>
        <p:nvSpPr>
          <p:cNvPr id="8" name="Rectangle 7">
            <a:extLst>
              <a:ext uri="{FF2B5EF4-FFF2-40B4-BE49-F238E27FC236}">
                <a16:creationId xmlns:a16="http://schemas.microsoft.com/office/drawing/2014/main" id="{51DCE493-E9BF-463F-AA8B-7B31AFB01510}"/>
              </a:ext>
            </a:extLst>
          </p:cNvPr>
          <p:cNvSpPr/>
          <p:nvPr/>
        </p:nvSpPr>
        <p:spPr>
          <a:xfrm>
            <a:off x="321461" y="5258137"/>
            <a:ext cx="2424062" cy="369332"/>
          </a:xfrm>
          <a:prstGeom prst="rect">
            <a:avLst/>
          </a:prstGeom>
        </p:spPr>
        <p:txBody>
          <a:bodyPr wrap="none">
            <a:spAutoFit/>
          </a:bodyPr>
          <a:lstStyle/>
          <a:p>
            <a:r>
              <a:rPr lang="en-NZ" b="1" dirty="0"/>
              <a:t>Old E16_v3 Example </a:t>
            </a:r>
          </a:p>
        </p:txBody>
      </p:sp>
    </p:spTree>
    <p:extLst>
      <p:ext uri="{BB962C8B-B14F-4D97-AF65-F5344CB8AC3E}">
        <p14:creationId xmlns:p14="http://schemas.microsoft.com/office/powerpoint/2010/main" val="3077462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F324EA67-4F0F-4844-998E-71071F685CE5}"/>
              </a:ext>
            </a:extLst>
          </p:cNvPr>
          <p:cNvSpPr txBox="1">
            <a:spLocks/>
          </p:cNvSpPr>
          <p:nvPr/>
        </p:nvSpPr>
        <p:spPr>
          <a:xfrm>
            <a:off x="1036447" y="1154686"/>
            <a:ext cx="10759313" cy="1541543"/>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US" sz="4700" dirty="0"/>
              <a:t>Azure SQL Virtual Machine Storage Options and Configuration</a:t>
            </a:r>
          </a:p>
          <a:p>
            <a:pPr algn="l"/>
            <a:endParaRPr lang="en-US" sz="4700" dirty="0">
              <a:solidFill>
                <a:schemeClr val="tx1">
                  <a:lumMod val="85000"/>
                  <a:lumOff val="15000"/>
                </a:schemeClr>
              </a:solidFill>
            </a:endParaRPr>
          </a:p>
        </p:txBody>
      </p:sp>
      <p:sp>
        <p:nvSpPr>
          <p:cNvPr id="12" name="Rectangle 11">
            <a:extLst>
              <a:ext uri="{FF2B5EF4-FFF2-40B4-BE49-F238E27FC236}">
                <a16:creationId xmlns:a16="http://schemas.microsoft.com/office/drawing/2014/main" id="{E0E141A8-51C5-4334-8935-867CD61BD8F9}"/>
              </a:ext>
            </a:extLst>
          </p:cNvPr>
          <p:cNvSpPr/>
          <p:nvPr/>
        </p:nvSpPr>
        <p:spPr>
          <a:xfrm>
            <a:off x="1922456" y="2696229"/>
            <a:ext cx="6096000" cy="1631216"/>
          </a:xfrm>
          <a:prstGeom prst="rect">
            <a:avLst/>
          </a:prstGeom>
        </p:spPr>
        <p:txBody>
          <a:bodyPr>
            <a:spAutoFit/>
          </a:bodyPr>
          <a:lstStyle/>
          <a:p>
            <a:pPr marL="285750" indent="-285750">
              <a:buFont typeface="Arial" panose="020B0604020202020204" pitchFamily="34" charset="0"/>
              <a:buChar char="•"/>
            </a:pPr>
            <a:r>
              <a:rPr lang="en-US" sz="2000" dirty="0"/>
              <a:t>Azure SQL VM Storage</a:t>
            </a:r>
          </a:p>
          <a:p>
            <a:pPr marL="285750" indent="-285750">
              <a:buFont typeface="Arial" panose="020B0604020202020204" pitchFamily="34" charset="0"/>
              <a:buChar char="•"/>
            </a:pPr>
            <a:r>
              <a:rPr lang="en-US" sz="2000" dirty="0"/>
              <a:t>Ultra Disks</a:t>
            </a:r>
          </a:p>
          <a:p>
            <a:pPr marL="285750" indent="-285750">
              <a:buFont typeface="Arial" panose="020B0604020202020204" pitchFamily="34" charset="0"/>
              <a:buChar char="•"/>
            </a:pPr>
            <a:r>
              <a:rPr lang="en-US" sz="2000" dirty="0"/>
              <a:t>Storage Pool, Storage Space and Volume</a:t>
            </a:r>
          </a:p>
          <a:p>
            <a:pPr marL="285750" indent="-285750">
              <a:buFont typeface="Arial" panose="020B0604020202020204" pitchFamily="34" charset="0"/>
              <a:buChar char="•"/>
            </a:pPr>
            <a:r>
              <a:rPr lang="en-US" sz="2000" dirty="0"/>
              <a:t>Block Size, Interleave and Columns</a:t>
            </a:r>
          </a:p>
          <a:p>
            <a:pPr marL="285750" indent="-285750">
              <a:buFont typeface="Arial" panose="020B0604020202020204" pitchFamily="34" charset="0"/>
              <a:buChar char="•"/>
            </a:pPr>
            <a:r>
              <a:rPr lang="en-US" sz="2000" dirty="0"/>
              <a:t>File and Storage Services user interface</a:t>
            </a:r>
          </a:p>
        </p:txBody>
      </p:sp>
    </p:spTree>
    <p:extLst>
      <p:ext uri="{BB962C8B-B14F-4D97-AF65-F5344CB8AC3E}">
        <p14:creationId xmlns:p14="http://schemas.microsoft.com/office/powerpoint/2010/main" val="177933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000" dirty="0"/>
              <a:t>Azure SQL VM Storage</a:t>
            </a:r>
          </a:p>
        </p:txBody>
      </p:sp>
      <p:graphicFrame>
        <p:nvGraphicFramePr>
          <p:cNvPr id="3" name="Table 2">
            <a:extLst>
              <a:ext uri="{FF2B5EF4-FFF2-40B4-BE49-F238E27FC236}">
                <a16:creationId xmlns:a16="http://schemas.microsoft.com/office/drawing/2014/main" id="{436EB7BF-ECB2-4068-9BD1-5DC72D0A6172}"/>
              </a:ext>
            </a:extLst>
          </p:cNvPr>
          <p:cNvGraphicFramePr>
            <a:graphicFrameLocks noGrp="1"/>
          </p:cNvGraphicFramePr>
          <p:nvPr>
            <p:extLst>
              <p:ext uri="{D42A27DB-BD31-4B8C-83A1-F6EECF244321}">
                <p14:modId xmlns:p14="http://schemas.microsoft.com/office/powerpoint/2010/main" val="721611320"/>
              </p:ext>
            </p:extLst>
          </p:nvPr>
        </p:nvGraphicFramePr>
        <p:xfrm>
          <a:off x="466724" y="1402621"/>
          <a:ext cx="11258550" cy="2392871"/>
        </p:xfrm>
        <a:graphic>
          <a:graphicData uri="http://schemas.openxmlformats.org/drawingml/2006/table">
            <a:tbl>
              <a:tblPr firstRow="1" firstCol="1" bandRow="1">
                <a:tableStyleId>{9D7B26C5-4107-4FEC-AEDC-1716B250A1EF}</a:tableStyleId>
              </a:tblPr>
              <a:tblGrid>
                <a:gridCol w="1918667">
                  <a:extLst>
                    <a:ext uri="{9D8B030D-6E8A-4147-A177-3AD203B41FA5}">
                      <a16:colId xmlns:a16="http://schemas.microsoft.com/office/drawing/2014/main" val="2790022657"/>
                    </a:ext>
                  </a:extLst>
                </a:gridCol>
                <a:gridCol w="2584753">
                  <a:extLst>
                    <a:ext uri="{9D8B030D-6E8A-4147-A177-3AD203B41FA5}">
                      <a16:colId xmlns:a16="http://schemas.microsoft.com/office/drawing/2014/main" val="2056648551"/>
                    </a:ext>
                  </a:extLst>
                </a:gridCol>
                <a:gridCol w="2251710">
                  <a:extLst>
                    <a:ext uri="{9D8B030D-6E8A-4147-A177-3AD203B41FA5}">
                      <a16:colId xmlns:a16="http://schemas.microsoft.com/office/drawing/2014/main" val="2434801031"/>
                    </a:ext>
                  </a:extLst>
                </a:gridCol>
                <a:gridCol w="2251710">
                  <a:extLst>
                    <a:ext uri="{9D8B030D-6E8A-4147-A177-3AD203B41FA5}">
                      <a16:colId xmlns:a16="http://schemas.microsoft.com/office/drawing/2014/main" val="415452269"/>
                    </a:ext>
                  </a:extLst>
                </a:gridCol>
                <a:gridCol w="2251710">
                  <a:extLst>
                    <a:ext uri="{9D8B030D-6E8A-4147-A177-3AD203B41FA5}">
                      <a16:colId xmlns:a16="http://schemas.microsoft.com/office/drawing/2014/main" val="711042509"/>
                    </a:ext>
                  </a:extLst>
                </a:gridCol>
              </a:tblGrid>
              <a:tr h="0">
                <a:tc>
                  <a:txBody>
                    <a:bodyPr/>
                    <a:lstStyle/>
                    <a:p>
                      <a:pPr>
                        <a:lnSpc>
                          <a:spcPct val="107000"/>
                        </a:lnSpc>
                        <a:spcAft>
                          <a:spcPts val="0"/>
                        </a:spcAft>
                      </a:pPr>
                      <a:r>
                        <a:rPr lang="en-NZ" sz="1600">
                          <a:effectLst/>
                        </a:rPr>
                        <a:t>Detail</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Ultra disk</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Premium SSD</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Standard SSD</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Standard HDD</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749030915"/>
                  </a:ext>
                </a:extLst>
              </a:tr>
              <a:tr h="0">
                <a:tc>
                  <a:txBody>
                    <a:bodyPr/>
                    <a:lstStyle/>
                    <a:p>
                      <a:pPr>
                        <a:lnSpc>
                          <a:spcPct val="107000"/>
                        </a:lnSpc>
                        <a:spcAft>
                          <a:spcPts val="0"/>
                        </a:spcAft>
                      </a:pPr>
                      <a:r>
                        <a:rPr lang="en-NZ" sz="1600">
                          <a:effectLst/>
                        </a:rPr>
                        <a:t>Disk type</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SSD</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SSD</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SSD</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HDD</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955906281"/>
                  </a:ext>
                </a:extLst>
              </a:tr>
              <a:tr h="0">
                <a:tc>
                  <a:txBody>
                    <a:bodyPr/>
                    <a:lstStyle/>
                    <a:p>
                      <a:pPr>
                        <a:lnSpc>
                          <a:spcPct val="107000"/>
                        </a:lnSpc>
                        <a:spcAft>
                          <a:spcPts val="0"/>
                        </a:spcAft>
                      </a:pPr>
                      <a:r>
                        <a:rPr lang="en-NZ" sz="1600">
                          <a:effectLst/>
                        </a:rPr>
                        <a:t>Scenario</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dirty="0">
                          <a:effectLst/>
                        </a:rPr>
                        <a:t>IO-intensive workloads, top tier databases (for example, SQL, Oracle), and other transaction-heavy workloads.</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dirty="0">
                          <a:effectLst/>
                        </a:rPr>
                        <a:t>Production and performance sensitive workloads</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Web servers, lightly used enterprise applications and dev/test</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Backup, non-critical, infrequent access</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826421003"/>
                  </a:ext>
                </a:extLst>
              </a:tr>
              <a:tr h="0">
                <a:tc>
                  <a:txBody>
                    <a:bodyPr/>
                    <a:lstStyle/>
                    <a:p>
                      <a:pPr>
                        <a:lnSpc>
                          <a:spcPct val="107000"/>
                        </a:lnSpc>
                        <a:spcAft>
                          <a:spcPts val="0"/>
                        </a:spcAft>
                      </a:pPr>
                      <a:r>
                        <a:rPr lang="en-NZ" sz="1600">
                          <a:effectLst/>
                        </a:rPr>
                        <a:t>Max disk size</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65,536 gibibyte (GiB)</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32,767 GiB</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32,767 GiB</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32,767 GiB</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468494442"/>
                  </a:ext>
                </a:extLst>
              </a:tr>
              <a:tr h="0">
                <a:tc>
                  <a:txBody>
                    <a:bodyPr/>
                    <a:lstStyle/>
                    <a:p>
                      <a:pPr>
                        <a:lnSpc>
                          <a:spcPct val="107000"/>
                        </a:lnSpc>
                        <a:spcAft>
                          <a:spcPts val="0"/>
                        </a:spcAft>
                      </a:pPr>
                      <a:r>
                        <a:rPr lang="en-NZ" sz="1600">
                          <a:effectLst/>
                        </a:rPr>
                        <a:t>Max throughput</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2,000 MB/s</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900 MB/s</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750 MB/s</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500 MB/s</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600472886"/>
                  </a:ext>
                </a:extLst>
              </a:tr>
              <a:tr h="0">
                <a:tc>
                  <a:txBody>
                    <a:bodyPr/>
                    <a:lstStyle/>
                    <a:p>
                      <a:pPr>
                        <a:lnSpc>
                          <a:spcPct val="107000"/>
                        </a:lnSpc>
                        <a:spcAft>
                          <a:spcPts val="0"/>
                        </a:spcAft>
                      </a:pPr>
                      <a:r>
                        <a:rPr lang="en-NZ" sz="1600">
                          <a:effectLst/>
                        </a:rPr>
                        <a:t>Max IOPS</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dirty="0">
                          <a:effectLst/>
                        </a:rPr>
                        <a:t>160,000</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20,000</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a:effectLst/>
                        </a:rPr>
                        <a:t>6,000</a:t>
                      </a:r>
                      <a:endParaRPr lang="en-NZ" sz="1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1600" dirty="0">
                          <a:effectLst/>
                        </a:rPr>
                        <a:t>2,000</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558405350"/>
                  </a:ext>
                </a:extLst>
              </a:tr>
            </a:tbl>
          </a:graphicData>
        </a:graphic>
      </p:graphicFrame>
      <p:sp>
        <p:nvSpPr>
          <p:cNvPr id="5" name="Rectangle 4">
            <a:extLst>
              <a:ext uri="{FF2B5EF4-FFF2-40B4-BE49-F238E27FC236}">
                <a16:creationId xmlns:a16="http://schemas.microsoft.com/office/drawing/2014/main" id="{EBA4B80D-6005-4629-9C81-7AF8351B2DDD}"/>
              </a:ext>
            </a:extLst>
          </p:cNvPr>
          <p:cNvSpPr/>
          <p:nvPr/>
        </p:nvSpPr>
        <p:spPr>
          <a:xfrm>
            <a:off x="416993" y="4049577"/>
            <a:ext cx="4431854" cy="707886"/>
          </a:xfrm>
          <a:prstGeom prst="rect">
            <a:avLst/>
          </a:prstGeom>
        </p:spPr>
        <p:txBody>
          <a:bodyPr wrap="none">
            <a:spAutoFit/>
          </a:bodyPr>
          <a:lstStyle/>
          <a:p>
            <a:r>
              <a:rPr lang="en-US" sz="2000" b="1" dirty="0"/>
              <a:t>Local Ephemeral Disk </a:t>
            </a:r>
          </a:p>
          <a:p>
            <a:r>
              <a:rPr lang="en-US" sz="2000" dirty="0"/>
              <a:t>Use for Temp DB (D:\ ephemeral disk)</a:t>
            </a:r>
          </a:p>
        </p:txBody>
      </p:sp>
      <p:pic>
        <p:nvPicPr>
          <p:cNvPr id="6" name="Picture 5">
            <a:extLst>
              <a:ext uri="{FF2B5EF4-FFF2-40B4-BE49-F238E27FC236}">
                <a16:creationId xmlns:a16="http://schemas.microsoft.com/office/drawing/2014/main" id="{07264544-0FA0-43B2-9400-7B2C13575A0B}"/>
              </a:ext>
            </a:extLst>
          </p:cNvPr>
          <p:cNvPicPr>
            <a:picLocks noChangeAspect="1"/>
          </p:cNvPicPr>
          <p:nvPr/>
        </p:nvPicPr>
        <p:blipFill rotWithShape="1">
          <a:blip r:embed="rId3"/>
          <a:srcRect t="6462" r="5043" b="7102"/>
          <a:stretch/>
        </p:blipFill>
        <p:spPr>
          <a:xfrm>
            <a:off x="466724" y="4886602"/>
            <a:ext cx="10787655" cy="1764000"/>
          </a:xfrm>
          <a:prstGeom prst="rect">
            <a:avLst/>
          </a:prstGeom>
        </p:spPr>
      </p:pic>
    </p:spTree>
    <p:extLst>
      <p:ext uri="{BB962C8B-B14F-4D97-AF65-F5344CB8AC3E}">
        <p14:creationId xmlns:p14="http://schemas.microsoft.com/office/powerpoint/2010/main" val="2107275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000" dirty="0"/>
              <a:t>Ultra Disks</a:t>
            </a:r>
          </a:p>
        </p:txBody>
      </p:sp>
      <p:sp>
        <p:nvSpPr>
          <p:cNvPr id="5" name="Rectangle 4">
            <a:extLst>
              <a:ext uri="{FF2B5EF4-FFF2-40B4-BE49-F238E27FC236}">
                <a16:creationId xmlns:a16="http://schemas.microsoft.com/office/drawing/2014/main" id="{1A133460-3F46-4E33-92DC-8754D9D8BD43}"/>
              </a:ext>
            </a:extLst>
          </p:cNvPr>
          <p:cNvSpPr/>
          <p:nvPr/>
        </p:nvSpPr>
        <p:spPr>
          <a:xfrm>
            <a:off x="416994" y="5266858"/>
            <a:ext cx="10893462" cy="1200329"/>
          </a:xfrm>
          <a:prstGeom prst="rect">
            <a:avLst/>
          </a:prstGeom>
        </p:spPr>
        <p:txBody>
          <a:bodyPr wrap="square">
            <a:spAutoFit/>
          </a:bodyPr>
          <a:lstStyle/>
          <a:p>
            <a:r>
              <a:rPr lang="en-NZ" b="1" dirty="0"/>
              <a:t>Azure ultra disks </a:t>
            </a:r>
            <a:r>
              <a:rPr lang="en-NZ" dirty="0"/>
              <a:t>offer high throughput, high IOPS, and consistent low latency disk storage for Azure IaaS virtual machines (VMs). </a:t>
            </a:r>
          </a:p>
          <a:p>
            <a:endParaRPr lang="en-NZ" dirty="0"/>
          </a:p>
          <a:p>
            <a:r>
              <a:rPr lang="en-NZ" dirty="0"/>
              <a:t>Ultra disks are suited for data-intensive workloads, top tier databases, and transaction-heavy workloads.</a:t>
            </a:r>
          </a:p>
        </p:txBody>
      </p:sp>
      <p:pic>
        <p:nvPicPr>
          <p:cNvPr id="3" name="Picture 2">
            <a:extLst>
              <a:ext uri="{FF2B5EF4-FFF2-40B4-BE49-F238E27FC236}">
                <a16:creationId xmlns:a16="http://schemas.microsoft.com/office/drawing/2014/main" id="{E23CC3F9-800E-4B79-8ADA-2C3FF62F70C1}"/>
              </a:ext>
            </a:extLst>
          </p:cNvPr>
          <p:cNvPicPr>
            <a:picLocks noChangeAspect="1"/>
          </p:cNvPicPr>
          <p:nvPr/>
        </p:nvPicPr>
        <p:blipFill>
          <a:blip r:embed="rId3"/>
          <a:stretch>
            <a:fillRect/>
          </a:stretch>
        </p:blipFill>
        <p:spPr>
          <a:xfrm>
            <a:off x="466721" y="1234904"/>
            <a:ext cx="10843734" cy="3672000"/>
          </a:xfrm>
          <a:prstGeom prst="rect">
            <a:avLst/>
          </a:prstGeom>
        </p:spPr>
      </p:pic>
      <p:sp>
        <p:nvSpPr>
          <p:cNvPr id="6" name="Rectangle 5">
            <a:extLst>
              <a:ext uri="{FF2B5EF4-FFF2-40B4-BE49-F238E27FC236}">
                <a16:creationId xmlns:a16="http://schemas.microsoft.com/office/drawing/2014/main" id="{6A8E47A7-FC9D-4ACA-A30B-7426ED50B5AC}"/>
              </a:ext>
            </a:extLst>
          </p:cNvPr>
          <p:cNvSpPr/>
          <p:nvPr/>
        </p:nvSpPr>
        <p:spPr>
          <a:xfrm>
            <a:off x="5419329" y="3070904"/>
            <a:ext cx="6057968" cy="1477328"/>
          </a:xfrm>
          <a:prstGeom prst="rect">
            <a:avLst/>
          </a:prstGeom>
        </p:spPr>
        <p:txBody>
          <a:bodyPr wrap="square">
            <a:spAutoFit/>
          </a:bodyPr>
          <a:lstStyle/>
          <a:p>
            <a:r>
              <a:rPr lang="en-US" dirty="0">
                <a:highlight>
                  <a:srgbClr val="C0C0C0"/>
                </a:highlight>
              </a:rPr>
              <a:t>Disk Size Note</a:t>
            </a:r>
            <a:r>
              <a:rPr lang="en-US" dirty="0">
                <a:solidFill>
                  <a:srgbClr val="323130"/>
                </a:solidFill>
                <a:highlight>
                  <a:srgbClr val="C0C0C0"/>
                </a:highlight>
                <a:latin typeface="az_ea_font"/>
              </a:rPr>
              <a:t>. </a:t>
            </a:r>
          </a:p>
          <a:p>
            <a:r>
              <a:rPr lang="en-US" i="1" dirty="0">
                <a:solidFill>
                  <a:srgbClr val="323130"/>
                </a:solidFill>
                <a:latin typeface="az_ea_font"/>
              </a:rPr>
              <a:t>You will be charged the same rate for your provisioned disk, regardless of how much of the disk space is being used.</a:t>
            </a:r>
          </a:p>
          <a:p>
            <a:r>
              <a:rPr lang="en-US" i="1" dirty="0">
                <a:solidFill>
                  <a:srgbClr val="323130"/>
                </a:solidFill>
                <a:latin typeface="az_ea_font"/>
              </a:rPr>
              <a:t>For example, a 200 GB disk is provisioned on a 256 GB disk, so you would be billed for the 256 GB provisioned.</a:t>
            </a:r>
            <a:endParaRPr lang="en-NZ" i="1" dirty="0"/>
          </a:p>
        </p:txBody>
      </p:sp>
    </p:spTree>
    <p:extLst>
      <p:ext uri="{BB962C8B-B14F-4D97-AF65-F5344CB8AC3E}">
        <p14:creationId xmlns:p14="http://schemas.microsoft.com/office/powerpoint/2010/main" val="72456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NZ" sz="3600" dirty="0"/>
              <a:t>Block Size, Interleave and Columns</a:t>
            </a:r>
          </a:p>
        </p:txBody>
      </p:sp>
      <p:sp>
        <p:nvSpPr>
          <p:cNvPr id="3" name="Rectangle 2">
            <a:extLst>
              <a:ext uri="{FF2B5EF4-FFF2-40B4-BE49-F238E27FC236}">
                <a16:creationId xmlns:a16="http://schemas.microsoft.com/office/drawing/2014/main" id="{0C60D06B-8B2E-4F95-AC09-A8052630CF3C}"/>
              </a:ext>
            </a:extLst>
          </p:cNvPr>
          <p:cNvSpPr/>
          <p:nvPr/>
        </p:nvSpPr>
        <p:spPr>
          <a:xfrm>
            <a:off x="416994" y="1476429"/>
            <a:ext cx="7428293" cy="4493538"/>
          </a:xfrm>
          <a:prstGeom prst="rect">
            <a:avLst/>
          </a:prstGeom>
        </p:spPr>
        <p:txBody>
          <a:bodyPr wrap="square">
            <a:spAutoFit/>
          </a:bodyPr>
          <a:lstStyle/>
          <a:p>
            <a:r>
              <a:rPr lang="en-NZ" sz="2200" b="1" dirty="0"/>
              <a:t>Block size </a:t>
            </a:r>
            <a:r>
              <a:rPr lang="en-NZ" sz="2200" dirty="0"/>
              <a:t>is a measurement (usually in KB) of the I/Ops that the storage sub-system has to handle. Sequential workloads profit significantly from larger block sizes. </a:t>
            </a:r>
          </a:p>
          <a:p>
            <a:endParaRPr lang="en-NZ" sz="2200" dirty="0"/>
          </a:p>
          <a:p>
            <a:r>
              <a:rPr lang="en-NZ" sz="2200" b="1" dirty="0"/>
              <a:t>Stripe size (interleave size)</a:t>
            </a:r>
            <a:r>
              <a:rPr lang="en-NZ" sz="2200" dirty="0"/>
              <a:t>. To maximize performance, ensure that the interleave value used by the storage space is at least as large as the I/O size of your workload. </a:t>
            </a:r>
          </a:p>
          <a:p>
            <a:endParaRPr lang="en-NZ" sz="2200" dirty="0"/>
          </a:p>
          <a:p>
            <a:r>
              <a:rPr lang="en-NZ" sz="2200" b="1" dirty="0"/>
              <a:t>The number of columns </a:t>
            </a:r>
            <a:r>
              <a:rPr lang="en-NZ" sz="2200" dirty="0"/>
              <a:t>specifies how many physical disk data is striped across and has an impact on performance regardless of stripe and block size. Storage Spaces intelligently scales the column count up to eight by default, but you can adjust this parameter by using Windows PowerShell.</a:t>
            </a:r>
          </a:p>
        </p:txBody>
      </p:sp>
      <p:pic>
        <p:nvPicPr>
          <p:cNvPr id="4" name="Picture 3">
            <a:extLst>
              <a:ext uri="{FF2B5EF4-FFF2-40B4-BE49-F238E27FC236}">
                <a16:creationId xmlns:a16="http://schemas.microsoft.com/office/drawing/2014/main" id="{4BC43580-BCB8-47D0-B478-96677FC0EA93}"/>
              </a:ext>
            </a:extLst>
          </p:cNvPr>
          <p:cNvPicPr>
            <a:picLocks noChangeAspect="1"/>
          </p:cNvPicPr>
          <p:nvPr/>
        </p:nvPicPr>
        <p:blipFill>
          <a:blip r:embed="rId3"/>
          <a:stretch>
            <a:fillRect/>
          </a:stretch>
        </p:blipFill>
        <p:spPr>
          <a:xfrm>
            <a:off x="7994235" y="1067280"/>
            <a:ext cx="3451054" cy="15120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543600B-ADD9-4C2B-A033-27DB773DEFBD}"/>
              </a:ext>
            </a:extLst>
          </p:cNvPr>
          <p:cNvPicPr>
            <a:picLocks noChangeAspect="1"/>
          </p:cNvPicPr>
          <p:nvPr/>
        </p:nvPicPr>
        <p:blipFill>
          <a:blip r:embed="rId4"/>
          <a:stretch>
            <a:fillRect/>
          </a:stretch>
        </p:blipFill>
        <p:spPr>
          <a:xfrm>
            <a:off x="7972926" y="4650474"/>
            <a:ext cx="3493673" cy="14040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2B6AB1F-7411-4A11-9AA5-EE7653F7E9D4}"/>
              </a:ext>
            </a:extLst>
          </p:cNvPr>
          <p:cNvPicPr>
            <a:picLocks noChangeAspect="1"/>
          </p:cNvPicPr>
          <p:nvPr/>
        </p:nvPicPr>
        <p:blipFill>
          <a:blip r:embed="rId5"/>
          <a:stretch>
            <a:fillRect/>
          </a:stretch>
        </p:blipFill>
        <p:spPr>
          <a:xfrm>
            <a:off x="7972926" y="2858877"/>
            <a:ext cx="3454337" cy="151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8319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a:t>Storage Pool, Storage Space and Volume</a:t>
            </a:r>
          </a:p>
        </p:txBody>
      </p:sp>
      <p:pic>
        <p:nvPicPr>
          <p:cNvPr id="1026" name="Picture 2" descr="Physical disks are added to a storage pool, and then virtual disks created from the pool space">
            <a:extLst>
              <a:ext uri="{FF2B5EF4-FFF2-40B4-BE49-F238E27FC236}">
                <a16:creationId xmlns:a16="http://schemas.microsoft.com/office/drawing/2014/main" id="{F82EA06F-F6B3-4F4D-9ED5-6C05F7B36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666" y="1432988"/>
            <a:ext cx="4979335" cy="352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EB9B53C-B872-45D2-A470-E02C981558CC}"/>
              </a:ext>
            </a:extLst>
          </p:cNvPr>
          <p:cNvPicPr>
            <a:picLocks noChangeAspect="1"/>
          </p:cNvPicPr>
          <p:nvPr/>
        </p:nvPicPr>
        <p:blipFill>
          <a:blip r:embed="rId4"/>
          <a:stretch>
            <a:fillRect/>
          </a:stretch>
        </p:blipFill>
        <p:spPr>
          <a:xfrm>
            <a:off x="416993" y="4960988"/>
            <a:ext cx="10965789" cy="1620000"/>
          </a:xfrm>
          <a:prstGeom prst="rect">
            <a:avLst/>
          </a:prstGeom>
        </p:spPr>
      </p:pic>
      <p:pic>
        <p:nvPicPr>
          <p:cNvPr id="6" name="Picture 5">
            <a:extLst>
              <a:ext uri="{FF2B5EF4-FFF2-40B4-BE49-F238E27FC236}">
                <a16:creationId xmlns:a16="http://schemas.microsoft.com/office/drawing/2014/main" id="{A7EF4494-C7B0-49A8-B8F7-5F1289D882C0}"/>
              </a:ext>
            </a:extLst>
          </p:cNvPr>
          <p:cNvPicPr>
            <a:picLocks noChangeAspect="1"/>
          </p:cNvPicPr>
          <p:nvPr/>
        </p:nvPicPr>
        <p:blipFill>
          <a:blip r:embed="rId5"/>
          <a:stretch>
            <a:fillRect/>
          </a:stretch>
        </p:blipFill>
        <p:spPr>
          <a:xfrm>
            <a:off x="6795674" y="1402621"/>
            <a:ext cx="3401251" cy="3384000"/>
          </a:xfrm>
          <a:prstGeom prst="rect">
            <a:avLst/>
          </a:prstGeom>
        </p:spPr>
      </p:pic>
    </p:spTree>
    <p:extLst>
      <p:ext uri="{BB962C8B-B14F-4D97-AF65-F5344CB8AC3E}">
        <p14:creationId xmlns:p14="http://schemas.microsoft.com/office/powerpoint/2010/main" val="174695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a:t>File and Storage Services user interface</a:t>
            </a:r>
          </a:p>
        </p:txBody>
      </p:sp>
      <p:pic>
        <p:nvPicPr>
          <p:cNvPr id="3" name="Picture 2">
            <a:extLst>
              <a:ext uri="{FF2B5EF4-FFF2-40B4-BE49-F238E27FC236}">
                <a16:creationId xmlns:a16="http://schemas.microsoft.com/office/drawing/2014/main" id="{80B378FA-C7B3-487E-A7E3-888BB87B6C02}"/>
              </a:ext>
            </a:extLst>
          </p:cNvPr>
          <p:cNvPicPr>
            <a:picLocks noChangeAspect="1"/>
          </p:cNvPicPr>
          <p:nvPr/>
        </p:nvPicPr>
        <p:blipFill>
          <a:blip r:embed="rId3"/>
          <a:stretch>
            <a:fillRect/>
          </a:stretch>
        </p:blipFill>
        <p:spPr>
          <a:xfrm>
            <a:off x="219531" y="5334008"/>
            <a:ext cx="11703205" cy="1404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96106CDD-29D1-4375-A38B-6ED40F3777E0}"/>
              </a:ext>
            </a:extLst>
          </p:cNvPr>
          <p:cNvPicPr>
            <a:picLocks noChangeAspect="1"/>
          </p:cNvPicPr>
          <p:nvPr/>
        </p:nvPicPr>
        <p:blipFill>
          <a:blip r:embed="rId4"/>
          <a:stretch>
            <a:fillRect/>
          </a:stretch>
        </p:blipFill>
        <p:spPr>
          <a:xfrm>
            <a:off x="590591" y="1305130"/>
            <a:ext cx="9722288" cy="381600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CBCD3FF1-391E-46EB-A499-05351BD31A97}"/>
              </a:ext>
            </a:extLst>
          </p:cNvPr>
          <p:cNvPicPr>
            <a:picLocks noChangeAspect="1"/>
          </p:cNvPicPr>
          <p:nvPr/>
        </p:nvPicPr>
        <p:blipFill>
          <a:blip r:embed="rId5"/>
          <a:stretch>
            <a:fillRect/>
          </a:stretch>
        </p:blipFill>
        <p:spPr>
          <a:xfrm>
            <a:off x="8118483" y="1222815"/>
            <a:ext cx="3606793" cy="16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4188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F324EA67-4F0F-4844-998E-71071F685CE5}"/>
              </a:ext>
            </a:extLst>
          </p:cNvPr>
          <p:cNvSpPr txBox="1">
            <a:spLocks/>
          </p:cNvSpPr>
          <p:nvPr/>
        </p:nvSpPr>
        <p:spPr>
          <a:xfrm>
            <a:off x="1331087" y="1026075"/>
            <a:ext cx="10708513" cy="1335229"/>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US" sz="4800" dirty="0"/>
              <a:t>Azure SQL VM Caching and Disk Throttling</a:t>
            </a:r>
          </a:p>
        </p:txBody>
      </p:sp>
      <p:sp>
        <p:nvSpPr>
          <p:cNvPr id="12" name="Rectangle 11">
            <a:extLst>
              <a:ext uri="{FF2B5EF4-FFF2-40B4-BE49-F238E27FC236}">
                <a16:creationId xmlns:a16="http://schemas.microsoft.com/office/drawing/2014/main" id="{E0E141A8-51C5-4334-8935-867CD61BD8F9}"/>
              </a:ext>
            </a:extLst>
          </p:cNvPr>
          <p:cNvSpPr/>
          <p:nvPr/>
        </p:nvSpPr>
        <p:spPr>
          <a:xfrm>
            <a:off x="1922456" y="2696229"/>
            <a:ext cx="6096000" cy="2246769"/>
          </a:xfrm>
          <a:prstGeom prst="rect">
            <a:avLst/>
          </a:prstGeom>
        </p:spPr>
        <p:txBody>
          <a:bodyPr>
            <a:spAutoFit/>
          </a:bodyPr>
          <a:lstStyle/>
          <a:p>
            <a:pPr marL="342900" indent="-342900">
              <a:buFont typeface="Arial" panose="020B0604020202020204" pitchFamily="34" charset="0"/>
              <a:buChar char="•"/>
            </a:pPr>
            <a:r>
              <a:rPr lang="en-NZ" sz="2000" dirty="0"/>
              <a:t>Choose the right Azure VM size</a:t>
            </a:r>
          </a:p>
          <a:p>
            <a:pPr marL="342900" indent="-342900">
              <a:buFont typeface="Arial" panose="020B0604020202020204" pitchFamily="34" charset="0"/>
              <a:buChar char="•"/>
            </a:pPr>
            <a:r>
              <a:rPr lang="en-NZ" sz="2000" dirty="0"/>
              <a:t>Host VM Caching and IO Limits</a:t>
            </a:r>
          </a:p>
          <a:p>
            <a:pPr marL="342900" indent="-342900">
              <a:buFont typeface="Arial" panose="020B0604020202020204" pitchFamily="34" charset="0"/>
              <a:buChar char="•"/>
            </a:pPr>
            <a:r>
              <a:rPr lang="en-NZ" sz="2000" dirty="0"/>
              <a:t>Disk Caching – Read-only</a:t>
            </a:r>
          </a:p>
          <a:p>
            <a:pPr marL="342900" indent="-342900">
              <a:buFont typeface="Arial" panose="020B0604020202020204" pitchFamily="34" charset="0"/>
              <a:buChar char="•"/>
            </a:pPr>
            <a:r>
              <a:rPr lang="en-NZ" sz="2000" dirty="0"/>
              <a:t>Disk Caching – Read/Write</a:t>
            </a:r>
          </a:p>
          <a:p>
            <a:pPr marL="342900" indent="-342900">
              <a:buFont typeface="Arial" panose="020B0604020202020204" pitchFamily="34" charset="0"/>
              <a:buChar char="•"/>
            </a:pPr>
            <a:r>
              <a:rPr lang="en-NZ" sz="2000" dirty="0"/>
              <a:t>Azure VM IO Limits</a:t>
            </a:r>
          </a:p>
          <a:p>
            <a:pPr marL="342900" indent="-342900">
              <a:buFont typeface="Arial" panose="020B0604020202020204" pitchFamily="34" charset="0"/>
              <a:buChar char="•"/>
            </a:pPr>
            <a:r>
              <a:rPr lang="en-NZ" sz="2000" dirty="0"/>
              <a:t>Disk IO Limits</a:t>
            </a:r>
          </a:p>
          <a:p>
            <a:pPr marL="342900" indent="-342900">
              <a:buFont typeface="Arial" panose="020B0604020202020204" pitchFamily="34" charset="0"/>
              <a:buChar char="•"/>
            </a:pPr>
            <a:r>
              <a:rPr lang="en-NZ" sz="2000" dirty="0"/>
              <a:t>Write Accelerator - M Series</a:t>
            </a:r>
          </a:p>
        </p:txBody>
      </p:sp>
    </p:spTree>
    <p:extLst>
      <p:ext uri="{BB962C8B-B14F-4D97-AF65-F5344CB8AC3E}">
        <p14:creationId xmlns:p14="http://schemas.microsoft.com/office/powerpoint/2010/main" val="2416101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normAutofit/>
          </a:bodyPr>
          <a:lstStyle/>
          <a:p>
            <a:r>
              <a:rPr lang="en-US" sz="3600" dirty="0"/>
              <a:t>Choose the right Azure VM size</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66724" y="1231542"/>
            <a:ext cx="11308283" cy="1140183"/>
          </a:xfrm>
        </p:spPr>
        <p:txBody>
          <a:bodyPr/>
          <a:lstStyle/>
          <a:p>
            <a:r>
              <a:rPr lang="en-US" sz="2000" b="1" dirty="0"/>
              <a:t>Example:</a:t>
            </a:r>
          </a:p>
          <a:p>
            <a:r>
              <a:rPr lang="en-US" sz="2000" dirty="0"/>
              <a:t>The selected VM size is E64-16s_v3 (16vCPU, 432GB RAM, 80000 IOPS (</a:t>
            </a:r>
            <a:r>
              <a:rPr lang="en-US" sz="2000" dirty="0" err="1"/>
              <a:t>Uncached</a:t>
            </a:r>
            <a:r>
              <a:rPr lang="en-US" sz="2000" dirty="0"/>
              <a:t>), 1200MBps)</a:t>
            </a:r>
          </a:p>
        </p:txBody>
      </p:sp>
      <p:pic>
        <p:nvPicPr>
          <p:cNvPr id="5" name="Picture 4">
            <a:extLst>
              <a:ext uri="{FF2B5EF4-FFF2-40B4-BE49-F238E27FC236}">
                <a16:creationId xmlns:a16="http://schemas.microsoft.com/office/drawing/2014/main" id="{B2CF6D1F-CC2B-478C-BFB4-4714E7F84878}"/>
              </a:ext>
            </a:extLst>
          </p:cNvPr>
          <p:cNvPicPr>
            <a:picLocks noChangeAspect="1"/>
          </p:cNvPicPr>
          <p:nvPr/>
        </p:nvPicPr>
        <p:blipFill>
          <a:blip r:embed="rId3"/>
          <a:stretch>
            <a:fillRect/>
          </a:stretch>
        </p:blipFill>
        <p:spPr>
          <a:xfrm>
            <a:off x="466724" y="2050247"/>
            <a:ext cx="7867650" cy="4486275"/>
          </a:xfrm>
          <a:prstGeom prst="rect">
            <a:avLst/>
          </a:prstGeom>
        </p:spPr>
      </p:pic>
      <p:sp>
        <p:nvSpPr>
          <p:cNvPr id="7" name="Rectangle 6">
            <a:extLst>
              <a:ext uri="{FF2B5EF4-FFF2-40B4-BE49-F238E27FC236}">
                <a16:creationId xmlns:a16="http://schemas.microsoft.com/office/drawing/2014/main" id="{530F5EA9-7EEA-4FFC-BE01-B64629B334E0}"/>
              </a:ext>
            </a:extLst>
          </p:cNvPr>
          <p:cNvSpPr/>
          <p:nvPr/>
        </p:nvSpPr>
        <p:spPr>
          <a:xfrm>
            <a:off x="8546719" y="2050247"/>
            <a:ext cx="3434266" cy="3170099"/>
          </a:xfrm>
          <a:prstGeom prst="rect">
            <a:avLst/>
          </a:prstGeom>
        </p:spPr>
        <p:txBody>
          <a:bodyPr wrap="square">
            <a:spAutoFit/>
          </a:bodyPr>
          <a:lstStyle/>
          <a:p>
            <a:r>
              <a:rPr lang="en-US" sz="2000" b="1" dirty="0">
                <a:solidFill>
                  <a:srgbClr val="323130"/>
                </a:solidFill>
                <a:latin typeface="az_ea_font"/>
              </a:rPr>
              <a:t>Warning:</a:t>
            </a:r>
          </a:p>
          <a:p>
            <a:r>
              <a:rPr lang="en-US" sz="2000" dirty="0">
                <a:solidFill>
                  <a:srgbClr val="FF0000"/>
                </a:solidFill>
                <a:latin typeface="az_ea_font"/>
              </a:rPr>
              <a:t>The desired performance might not be reached due to the maximum virtual machine disk performance cap. The selected VM size (Standard_E64-16s_v3) only supports up to 1200 disk max throughput in </a:t>
            </a:r>
            <a:r>
              <a:rPr lang="en-US" sz="2000" dirty="0" err="1">
                <a:solidFill>
                  <a:srgbClr val="FF0000"/>
                </a:solidFill>
                <a:latin typeface="az_ea_font"/>
              </a:rPr>
              <a:t>MBps</a:t>
            </a:r>
            <a:r>
              <a:rPr lang="en-US" sz="2000" dirty="0">
                <a:solidFill>
                  <a:srgbClr val="FF0000"/>
                </a:solidFill>
                <a:latin typeface="az_ea_font"/>
              </a:rPr>
              <a:t> (currently 1400 in </a:t>
            </a:r>
            <a:r>
              <a:rPr lang="en-US" sz="2000" dirty="0" err="1">
                <a:solidFill>
                  <a:srgbClr val="FF0000"/>
                </a:solidFill>
                <a:latin typeface="az_ea_font"/>
              </a:rPr>
              <a:t>MBps</a:t>
            </a:r>
            <a:r>
              <a:rPr lang="en-US" sz="2000" dirty="0">
                <a:solidFill>
                  <a:srgbClr val="FF0000"/>
                </a:solidFill>
                <a:latin typeface="az_ea_font"/>
              </a:rPr>
              <a:t>).</a:t>
            </a:r>
            <a:endParaRPr lang="en-NZ" sz="2000" dirty="0">
              <a:solidFill>
                <a:srgbClr val="FF0000"/>
              </a:solidFill>
            </a:endParaRPr>
          </a:p>
        </p:txBody>
      </p:sp>
    </p:spTree>
    <p:extLst>
      <p:ext uri="{BB962C8B-B14F-4D97-AF65-F5344CB8AC3E}">
        <p14:creationId xmlns:p14="http://schemas.microsoft.com/office/powerpoint/2010/main" val="3400015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324B63-2E7D-4044-9BAE-EFA9832ACC1E}"/>
              </a:ext>
            </a:extLst>
          </p:cNvPr>
          <p:cNvSpPr>
            <a:spLocks noGrp="1"/>
          </p:cNvSpPr>
          <p:nvPr>
            <p:ph type="title"/>
          </p:nvPr>
        </p:nvSpPr>
        <p:spPr/>
        <p:txBody>
          <a:bodyPr/>
          <a:lstStyle/>
          <a:p>
            <a:r>
              <a:rPr lang="it-IT" dirty="0" err="1"/>
              <a:t>Partners</a:t>
            </a:r>
            <a:endParaRPr lang="it-IT" dirty="0"/>
          </a:p>
        </p:txBody>
      </p:sp>
    </p:spTree>
    <p:extLst>
      <p:ext uri="{BB962C8B-B14F-4D97-AF65-F5344CB8AC3E}">
        <p14:creationId xmlns:p14="http://schemas.microsoft.com/office/powerpoint/2010/main" val="3239435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a:t>Host VM Caching and IO Limits</a:t>
            </a:r>
          </a:p>
        </p:txBody>
      </p:sp>
      <p:pic>
        <p:nvPicPr>
          <p:cNvPr id="3" name="Picture 2">
            <a:extLst>
              <a:ext uri="{FF2B5EF4-FFF2-40B4-BE49-F238E27FC236}">
                <a16:creationId xmlns:a16="http://schemas.microsoft.com/office/drawing/2014/main" id="{322A5191-C3B1-4E2D-92C9-24D1A51B1378}"/>
              </a:ext>
            </a:extLst>
          </p:cNvPr>
          <p:cNvPicPr>
            <a:picLocks noChangeAspect="1"/>
          </p:cNvPicPr>
          <p:nvPr/>
        </p:nvPicPr>
        <p:blipFill>
          <a:blip r:embed="rId3"/>
          <a:stretch>
            <a:fillRect/>
          </a:stretch>
        </p:blipFill>
        <p:spPr>
          <a:xfrm>
            <a:off x="2520914" y="5429301"/>
            <a:ext cx="7797897" cy="1152000"/>
          </a:xfrm>
          <a:prstGeom prst="rect">
            <a:avLst/>
          </a:prstGeom>
          <a:ln>
            <a:noFill/>
          </a:ln>
          <a:effectLst>
            <a:outerShdw blurRad="292100" dist="139700" dir="2700000" algn="tl" rotWithShape="0">
              <a:srgbClr val="333333">
                <a:alpha val="65000"/>
              </a:srgbClr>
            </a:outerShdw>
          </a:effectLst>
        </p:spPr>
      </p:pic>
      <p:grpSp>
        <p:nvGrpSpPr>
          <p:cNvPr id="6" name="Group 5">
            <a:extLst>
              <a:ext uri="{FF2B5EF4-FFF2-40B4-BE49-F238E27FC236}">
                <a16:creationId xmlns:a16="http://schemas.microsoft.com/office/drawing/2014/main" id="{677C11BB-154A-4A33-B497-4469C6540319}"/>
              </a:ext>
            </a:extLst>
          </p:cNvPr>
          <p:cNvGrpSpPr/>
          <p:nvPr/>
        </p:nvGrpSpPr>
        <p:grpSpPr>
          <a:xfrm>
            <a:off x="2520914" y="2191961"/>
            <a:ext cx="7544213" cy="3060000"/>
            <a:chOff x="1530159" y="1402621"/>
            <a:chExt cx="7544213" cy="3060000"/>
          </a:xfrm>
        </p:grpSpPr>
        <p:pic>
          <p:nvPicPr>
            <p:cNvPr id="4" name="Picture 3">
              <a:extLst>
                <a:ext uri="{FF2B5EF4-FFF2-40B4-BE49-F238E27FC236}">
                  <a16:creationId xmlns:a16="http://schemas.microsoft.com/office/drawing/2014/main" id="{0CD2EFCA-1DC2-4EA9-BE76-F328E6A0B1E8}"/>
                </a:ext>
              </a:extLst>
            </p:cNvPr>
            <p:cNvPicPr>
              <a:picLocks noChangeAspect="1"/>
            </p:cNvPicPr>
            <p:nvPr/>
          </p:nvPicPr>
          <p:blipFill>
            <a:blip r:embed="rId4"/>
            <a:stretch>
              <a:fillRect/>
            </a:stretch>
          </p:blipFill>
          <p:spPr>
            <a:xfrm>
              <a:off x="1530165" y="1402621"/>
              <a:ext cx="7544207" cy="306000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E7EF4B0-5615-4A88-BB91-E53575F78889}"/>
                </a:ext>
              </a:extLst>
            </p:cNvPr>
            <p:cNvSpPr/>
            <p:nvPr/>
          </p:nvSpPr>
          <p:spPr>
            <a:xfrm>
              <a:off x="1530159" y="2496166"/>
              <a:ext cx="7378460" cy="556592"/>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NZ"/>
            </a:p>
          </p:txBody>
        </p:sp>
      </p:grpSp>
      <p:pic>
        <p:nvPicPr>
          <p:cNvPr id="7" name="Picture 6">
            <a:extLst>
              <a:ext uri="{FF2B5EF4-FFF2-40B4-BE49-F238E27FC236}">
                <a16:creationId xmlns:a16="http://schemas.microsoft.com/office/drawing/2014/main" id="{153B6967-8B8B-42B9-A791-DE024204B8C8}"/>
              </a:ext>
            </a:extLst>
          </p:cNvPr>
          <p:cNvPicPr>
            <a:picLocks noChangeAspect="1"/>
          </p:cNvPicPr>
          <p:nvPr/>
        </p:nvPicPr>
        <p:blipFill>
          <a:blip r:embed="rId5"/>
          <a:stretch>
            <a:fillRect/>
          </a:stretch>
        </p:blipFill>
        <p:spPr>
          <a:xfrm>
            <a:off x="2520914" y="1402621"/>
            <a:ext cx="4486649" cy="612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08764EF-E681-4955-B56A-167B6E818D92}"/>
              </a:ext>
            </a:extLst>
          </p:cNvPr>
          <p:cNvSpPr txBox="1"/>
          <p:nvPr/>
        </p:nvSpPr>
        <p:spPr>
          <a:xfrm>
            <a:off x="483516" y="1526276"/>
            <a:ext cx="1909754" cy="369332"/>
          </a:xfrm>
          <a:prstGeom prst="rect">
            <a:avLst/>
          </a:prstGeom>
          <a:noFill/>
        </p:spPr>
        <p:txBody>
          <a:bodyPr wrap="none" rtlCol="0">
            <a:spAutoFit/>
          </a:bodyPr>
          <a:lstStyle/>
          <a:p>
            <a:r>
              <a:rPr lang="en-NZ" b="1" dirty="0"/>
              <a:t>Virtual Machine</a:t>
            </a:r>
          </a:p>
        </p:txBody>
      </p:sp>
      <p:sp>
        <p:nvSpPr>
          <p:cNvPr id="9" name="TextBox 8">
            <a:extLst>
              <a:ext uri="{FF2B5EF4-FFF2-40B4-BE49-F238E27FC236}">
                <a16:creationId xmlns:a16="http://schemas.microsoft.com/office/drawing/2014/main" id="{2340247C-CB51-4082-AA4B-2512C7EA551B}"/>
              </a:ext>
            </a:extLst>
          </p:cNvPr>
          <p:cNvSpPr txBox="1"/>
          <p:nvPr/>
        </p:nvSpPr>
        <p:spPr>
          <a:xfrm>
            <a:off x="483516" y="3606578"/>
            <a:ext cx="1132041" cy="369332"/>
          </a:xfrm>
          <a:prstGeom prst="rect">
            <a:avLst/>
          </a:prstGeom>
          <a:noFill/>
        </p:spPr>
        <p:txBody>
          <a:bodyPr wrap="none" rtlCol="0">
            <a:spAutoFit/>
          </a:bodyPr>
          <a:lstStyle/>
          <a:p>
            <a:r>
              <a:rPr lang="en-NZ" b="1" dirty="0"/>
              <a:t>VM Spec</a:t>
            </a:r>
          </a:p>
        </p:txBody>
      </p:sp>
      <p:sp>
        <p:nvSpPr>
          <p:cNvPr id="10" name="TextBox 9">
            <a:extLst>
              <a:ext uri="{FF2B5EF4-FFF2-40B4-BE49-F238E27FC236}">
                <a16:creationId xmlns:a16="http://schemas.microsoft.com/office/drawing/2014/main" id="{D50B221F-2030-4A91-BA45-6399B668146F}"/>
              </a:ext>
            </a:extLst>
          </p:cNvPr>
          <p:cNvSpPr txBox="1"/>
          <p:nvPr/>
        </p:nvSpPr>
        <p:spPr>
          <a:xfrm>
            <a:off x="484318" y="5904752"/>
            <a:ext cx="1191352" cy="369332"/>
          </a:xfrm>
          <a:prstGeom prst="rect">
            <a:avLst/>
          </a:prstGeom>
          <a:noFill/>
        </p:spPr>
        <p:txBody>
          <a:bodyPr wrap="none" rtlCol="0">
            <a:spAutoFit/>
          </a:bodyPr>
          <a:lstStyle/>
          <a:p>
            <a:r>
              <a:rPr lang="en-NZ" b="1" dirty="0"/>
              <a:t>VM Disks</a:t>
            </a:r>
          </a:p>
        </p:txBody>
      </p:sp>
    </p:spTree>
    <p:extLst>
      <p:ext uri="{BB962C8B-B14F-4D97-AF65-F5344CB8AC3E}">
        <p14:creationId xmlns:p14="http://schemas.microsoft.com/office/powerpoint/2010/main" val="1572870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a:t>Disk Caching – Read-only</a:t>
            </a:r>
          </a:p>
        </p:txBody>
      </p:sp>
      <p:pic>
        <p:nvPicPr>
          <p:cNvPr id="3" name="Picture 2">
            <a:extLst>
              <a:ext uri="{FF2B5EF4-FFF2-40B4-BE49-F238E27FC236}">
                <a16:creationId xmlns:a16="http://schemas.microsoft.com/office/drawing/2014/main" id="{5224A36B-D1C4-45B4-B068-3AA2850A0969}"/>
              </a:ext>
            </a:extLst>
          </p:cNvPr>
          <p:cNvPicPr>
            <a:picLocks noChangeAspect="1"/>
          </p:cNvPicPr>
          <p:nvPr/>
        </p:nvPicPr>
        <p:blipFill>
          <a:blip r:embed="rId3"/>
          <a:stretch>
            <a:fillRect/>
          </a:stretch>
        </p:blipFill>
        <p:spPr>
          <a:xfrm>
            <a:off x="9004057" y="704390"/>
            <a:ext cx="2721219" cy="2772000"/>
          </a:xfrm>
          <a:prstGeom prst="rect">
            <a:avLst/>
          </a:prstGeom>
          <a:ln>
            <a:noFill/>
          </a:ln>
          <a:effectLst>
            <a:outerShdw blurRad="292100" dist="139700" dir="2700000" algn="tl" rotWithShape="0">
              <a:srgbClr val="333333">
                <a:alpha val="65000"/>
              </a:srgbClr>
            </a:outerShdw>
          </a:effectLst>
        </p:spPr>
      </p:pic>
      <p:pic>
        <p:nvPicPr>
          <p:cNvPr id="2050" name="Picture 2" descr="Diagram showing a read host caching read hit.">
            <a:extLst>
              <a:ext uri="{FF2B5EF4-FFF2-40B4-BE49-F238E27FC236}">
                <a16:creationId xmlns:a16="http://schemas.microsoft.com/office/drawing/2014/main" id="{EF291F84-1120-4F98-94F3-BC06C084B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84" y="1385626"/>
            <a:ext cx="8260631" cy="165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agram showing a read host caching read miss.">
            <a:extLst>
              <a:ext uri="{FF2B5EF4-FFF2-40B4-BE49-F238E27FC236}">
                <a16:creationId xmlns:a16="http://schemas.microsoft.com/office/drawing/2014/main" id="{03FA5B19-71CA-4924-A4E9-1DAF94E43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180" y="2992172"/>
            <a:ext cx="8273656" cy="1872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iagram showing a read host caching write.">
            <a:extLst>
              <a:ext uri="{FF2B5EF4-FFF2-40B4-BE49-F238E27FC236}">
                <a16:creationId xmlns:a16="http://schemas.microsoft.com/office/drawing/2014/main" id="{212A472E-8756-4ECF-8B1A-D28EC19AFB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179" y="5019251"/>
            <a:ext cx="8260632" cy="16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201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a:t>Disk Caching – Read/Write</a:t>
            </a:r>
          </a:p>
        </p:txBody>
      </p:sp>
      <p:pic>
        <p:nvPicPr>
          <p:cNvPr id="2050" name="Picture 2" descr="Diagram showing a read host caching read hit.">
            <a:extLst>
              <a:ext uri="{FF2B5EF4-FFF2-40B4-BE49-F238E27FC236}">
                <a16:creationId xmlns:a16="http://schemas.microsoft.com/office/drawing/2014/main" id="{EF291F84-1120-4F98-94F3-BC06C084B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84" y="1385626"/>
            <a:ext cx="8260631" cy="165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agram showing a read host caching read miss.">
            <a:extLst>
              <a:ext uri="{FF2B5EF4-FFF2-40B4-BE49-F238E27FC236}">
                <a16:creationId xmlns:a16="http://schemas.microsoft.com/office/drawing/2014/main" id="{03FA5B19-71CA-4924-A4E9-1DAF94E43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80" y="2992172"/>
            <a:ext cx="8273656" cy="1872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iagram showing read/write host caching write.">
            <a:extLst>
              <a:ext uri="{FF2B5EF4-FFF2-40B4-BE49-F238E27FC236}">
                <a16:creationId xmlns:a16="http://schemas.microsoft.com/office/drawing/2014/main" id="{84DDAB58-826A-470C-B5D5-07A96CD76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179" y="5026508"/>
            <a:ext cx="8260632" cy="1656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D5E5C26-470A-426C-9966-50FF3CF30DA6}"/>
              </a:ext>
            </a:extLst>
          </p:cNvPr>
          <p:cNvPicPr>
            <a:picLocks noChangeAspect="1"/>
          </p:cNvPicPr>
          <p:nvPr/>
        </p:nvPicPr>
        <p:blipFill>
          <a:blip r:embed="rId6"/>
          <a:stretch>
            <a:fillRect/>
          </a:stretch>
        </p:blipFill>
        <p:spPr>
          <a:xfrm>
            <a:off x="8988965" y="716436"/>
            <a:ext cx="2746286" cy="277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6409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9DCD6B-DB6C-42A1-8043-92C0C49FEB90}"/>
              </a:ext>
            </a:extLst>
          </p:cNvPr>
          <p:cNvPicPr>
            <a:picLocks noChangeAspect="1"/>
          </p:cNvPicPr>
          <p:nvPr/>
        </p:nvPicPr>
        <p:blipFill rotWithShape="1">
          <a:blip r:embed="rId3"/>
          <a:srcRect t="5677"/>
          <a:stretch/>
        </p:blipFill>
        <p:spPr>
          <a:xfrm>
            <a:off x="466724" y="1179740"/>
            <a:ext cx="10325832" cy="2700000"/>
          </a:xfrm>
          <a:prstGeom prst="rect">
            <a:avLst/>
          </a:prstGeom>
        </p:spPr>
      </p:pic>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a:t>Azure VM IO Limits</a:t>
            </a:r>
          </a:p>
        </p:txBody>
      </p:sp>
      <p:pic>
        <p:nvPicPr>
          <p:cNvPr id="4" name="Picture 3">
            <a:extLst>
              <a:ext uri="{FF2B5EF4-FFF2-40B4-BE49-F238E27FC236}">
                <a16:creationId xmlns:a16="http://schemas.microsoft.com/office/drawing/2014/main" id="{0713AC75-A973-4D3D-884C-5B6D4E26228F}"/>
              </a:ext>
            </a:extLst>
          </p:cNvPr>
          <p:cNvPicPr>
            <a:picLocks noChangeAspect="1"/>
          </p:cNvPicPr>
          <p:nvPr/>
        </p:nvPicPr>
        <p:blipFill>
          <a:blip r:embed="rId4"/>
          <a:stretch>
            <a:fillRect/>
          </a:stretch>
        </p:blipFill>
        <p:spPr>
          <a:xfrm>
            <a:off x="466724" y="4074702"/>
            <a:ext cx="10363088" cy="2700000"/>
          </a:xfrm>
          <a:prstGeom prst="rect">
            <a:avLst/>
          </a:prstGeom>
        </p:spPr>
      </p:pic>
      <p:pic>
        <p:nvPicPr>
          <p:cNvPr id="5" name="Picture 4">
            <a:extLst>
              <a:ext uri="{FF2B5EF4-FFF2-40B4-BE49-F238E27FC236}">
                <a16:creationId xmlns:a16="http://schemas.microsoft.com/office/drawing/2014/main" id="{55125518-DF98-4730-BB24-7ACA8E2135AE}"/>
              </a:ext>
            </a:extLst>
          </p:cNvPr>
          <p:cNvPicPr>
            <a:picLocks noChangeAspect="1"/>
          </p:cNvPicPr>
          <p:nvPr/>
        </p:nvPicPr>
        <p:blipFill rotWithShape="1">
          <a:blip r:embed="rId5"/>
          <a:srcRect l="24056" b="70465"/>
          <a:stretch/>
        </p:blipFill>
        <p:spPr>
          <a:xfrm>
            <a:off x="466722" y="3768702"/>
            <a:ext cx="1908329" cy="75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61653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4687F-CEEB-405A-8D51-6689711455BE}"/>
              </a:ext>
            </a:extLst>
          </p:cNvPr>
          <p:cNvPicPr>
            <a:picLocks noChangeAspect="1"/>
          </p:cNvPicPr>
          <p:nvPr/>
        </p:nvPicPr>
        <p:blipFill rotWithShape="1">
          <a:blip r:embed="rId3"/>
          <a:srcRect t="8997"/>
          <a:stretch/>
        </p:blipFill>
        <p:spPr>
          <a:xfrm>
            <a:off x="242110" y="1234518"/>
            <a:ext cx="11658048" cy="3132000"/>
          </a:xfrm>
          <a:prstGeom prst="rect">
            <a:avLst/>
          </a:prstGeom>
        </p:spPr>
      </p:pic>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a:t>Disk IO Limits</a:t>
            </a:r>
          </a:p>
        </p:txBody>
      </p:sp>
      <p:graphicFrame>
        <p:nvGraphicFramePr>
          <p:cNvPr id="5" name="Table 4">
            <a:extLst>
              <a:ext uri="{FF2B5EF4-FFF2-40B4-BE49-F238E27FC236}">
                <a16:creationId xmlns:a16="http://schemas.microsoft.com/office/drawing/2014/main" id="{E5106E4B-EBE4-405A-BB12-9A9115E62231}"/>
              </a:ext>
            </a:extLst>
          </p:cNvPr>
          <p:cNvGraphicFramePr>
            <a:graphicFrameLocks noGrp="1"/>
          </p:cNvGraphicFramePr>
          <p:nvPr>
            <p:extLst/>
          </p:nvPr>
        </p:nvGraphicFramePr>
        <p:xfrm>
          <a:off x="416992" y="4605974"/>
          <a:ext cx="11308284" cy="1653540"/>
        </p:xfrm>
        <a:graphic>
          <a:graphicData uri="http://schemas.openxmlformats.org/drawingml/2006/table">
            <a:tbl>
              <a:tblPr firstRow="1" firstCol="1" bandRow="1">
                <a:tableStyleId>{9D7B26C5-4107-4FEC-AEDC-1716B250A1EF}</a:tableStyleId>
              </a:tblPr>
              <a:tblGrid>
                <a:gridCol w="4182304">
                  <a:extLst>
                    <a:ext uri="{9D8B030D-6E8A-4147-A177-3AD203B41FA5}">
                      <a16:colId xmlns:a16="http://schemas.microsoft.com/office/drawing/2014/main" val="3507758837"/>
                    </a:ext>
                  </a:extLst>
                </a:gridCol>
                <a:gridCol w="2470244">
                  <a:extLst>
                    <a:ext uri="{9D8B030D-6E8A-4147-A177-3AD203B41FA5}">
                      <a16:colId xmlns:a16="http://schemas.microsoft.com/office/drawing/2014/main" val="1279651744"/>
                    </a:ext>
                  </a:extLst>
                </a:gridCol>
                <a:gridCol w="2395182">
                  <a:extLst>
                    <a:ext uri="{9D8B030D-6E8A-4147-A177-3AD203B41FA5}">
                      <a16:colId xmlns:a16="http://schemas.microsoft.com/office/drawing/2014/main" val="400455202"/>
                    </a:ext>
                  </a:extLst>
                </a:gridCol>
                <a:gridCol w="2260554">
                  <a:extLst>
                    <a:ext uri="{9D8B030D-6E8A-4147-A177-3AD203B41FA5}">
                      <a16:colId xmlns:a16="http://schemas.microsoft.com/office/drawing/2014/main" val="173013203"/>
                    </a:ext>
                  </a:extLst>
                </a:gridCol>
              </a:tblGrid>
              <a:tr h="0">
                <a:tc>
                  <a:txBody>
                    <a:bodyPr/>
                    <a:lstStyle/>
                    <a:p>
                      <a:pPr>
                        <a:lnSpc>
                          <a:spcPct val="107000"/>
                        </a:lnSpc>
                        <a:spcAft>
                          <a:spcPts val="0"/>
                        </a:spcAft>
                      </a:pPr>
                      <a:r>
                        <a:rPr lang="en-NZ" sz="2000">
                          <a:effectLst/>
                        </a:rPr>
                        <a:t>Premium SSD sizes </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dirty="0">
                          <a:effectLst/>
                        </a:rPr>
                        <a:t>P30</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a:effectLst/>
                        </a:rPr>
                        <a:t>P40</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dirty="0">
                          <a:effectLst/>
                        </a:rPr>
                        <a:t>P50</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3795364922"/>
                  </a:ext>
                </a:extLst>
              </a:tr>
              <a:tr h="0">
                <a:tc>
                  <a:txBody>
                    <a:bodyPr/>
                    <a:lstStyle/>
                    <a:p>
                      <a:pPr>
                        <a:lnSpc>
                          <a:spcPct val="107000"/>
                        </a:lnSpc>
                        <a:spcAft>
                          <a:spcPts val="0"/>
                        </a:spcAft>
                      </a:pPr>
                      <a:r>
                        <a:rPr lang="en-NZ" sz="2000" dirty="0">
                          <a:effectLst/>
                        </a:rPr>
                        <a:t>Disk size in </a:t>
                      </a:r>
                      <a:r>
                        <a:rPr lang="en-NZ" sz="2000" dirty="0" err="1">
                          <a:effectLst/>
                        </a:rPr>
                        <a:t>GiB</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dirty="0">
                          <a:effectLst/>
                        </a:rPr>
                        <a:t>1,024</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dirty="0">
                          <a:effectLst/>
                        </a:rPr>
                        <a:t>2,048</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a:effectLst/>
                        </a:rPr>
                        <a:t>4,096</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563788320"/>
                  </a:ext>
                </a:extLst>
              </a:tr>
              <a:tr h="0">
                <a:tc>
                  <a:txBody>
                    <a:bodyPr/>
                    <a:lstStyle/>
                    <a:p>
                      <a:pPr>
                        <a:lnSpc>
                          <a:spcPct val="107000"/>
                        </a:lnSpc>
                        <a:spcAft>
                          <a:spcPts val="0"/>
                        </a:spcAft>
                      </a:pPr>
                      <a:r>
                        <a:rPr lang="en-NZ" sz="2000">
                          <a:effectLst/>
                        </a:rPr>
                        <a:t>Provisioned IOPS per disk</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a:effectLst/>
                        </a:rPr>
                        <a:t>5,000</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a:effectLst/>
                        </a:rPr>
                        <a:t>7,500</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dirty="0">
                          <a:effectLst/>
                        </a:rPr>
                        <a:t>7,500</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65357288"/>
                  </a:ext>
                </a:extLst>
              </a:tr>
              <a:tr h="0">
                <a:tc>
                  <a:txBody>
                    <a:bodyPr/>
                    <a:lstStyle/>
                    <a:p>
                      <a:pPr>
                        <a:lnSpc>
                          <a:spcPct val="107000"/>
                        </a:lnSpc>
                        <a:spcAft>
                          <a:spcPts val="0"/>
                        </a:spcAft>
                      </a:pPr>
                      <a:r>
                        <a:rPr lang="en-NZ" sz="2000">
                          <a:effectLst/>
                        </a:rPr>
                        <a:t>Provisioned Throughput per disk</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a:effectLst/>
                        </a:rPr>
                        <a:t>200 MB/sec</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a:effectLst/>
                        </a:rPr>
                        <a:t>250 MB/sec</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a:effectLst/>
                        </a:rPr>
                        <a:t>250 MB/sec</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2022789940"/>
                  </a:ext>
                </a:extLst>
              </a:tr>
              <a:tr h="0">
                <a:tc>
                  <a:txBody>
                    <a:bodyPr/>
                    <a:lstStyle/>
                    <a:p>
                      <a:pPr>
                        <a:lnSpc>
                          <a:spcPct val="107000"/>
                        </a:lnSpc>
                        <a:spcAft>
                          <a:spcPts val="0"/>
                        </a:spcAft>
                      </a:pPr>
                      <a:r>
                        <a:rPr lang="en-NZ" sz="2000" dirty="0">
                          <a:effectLst/>
                        </a:rPr>
                        <a:t>Eligible for reservation</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a:effectLst/>
                        </a:rPr>
                        <a:t>Yes, up to one year</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a:effectLst/>
                        </a:rPr>
                        <a:t>Yes, up to one year</a:t>
                      </a:r>
                      <a:endParaRPr lang="en-NZ" sz="18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tc>
                  <a:txBody>
                    <a:bodyPr/>
                    <a:lstStyle/>
                    <a:p>
                      <a:pPr>
                        <a:lnSpc>
                          <a:spcPct val="107000"/>
                        </a:lnSpc>
                        <a:spcAft>
                          <a:spcPts val="0"/>
                        </a:spcAft>
                      </a:pPr>
                      <a:r>
                        <a:rPr lang="en-NZ" sz="2000" dirty="0">
                          <a:effectLst/>
                        </a:rPr>
                        <a:t>Yes, up to one year</a:t>
                      </a:r>
                      <a:endParaRPr lang="en-NZ"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tc>
                <a:extLst>
                  <a:ext uri="{0D108BD9-81ED-4DB2-BD59-A6C34878D82A}">
                    <a16:rowId xmlns:a16="http://schemas.microsoft.com/office/drawing/2014/main" val="1485417303"/>
                  </a:ext>
                </a:extLst>
              </a:tr>
            </a:tbl>
          </a:graphicData>
        </a:graphic>
      </p:graphicFrame>
    </p:spTree>
    <p:extLst>
      <p:ext uri="{BB962C8B-B14F-4D97-AF65-F5344CB8AC3E}">
        <p14:creationId xmlns:p14="http://schemas.microsoft.com/office/powerpoint/2010/main" val="1979379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normAutofit fontScale="90000"/>
          </a:bodyPr>
          <a:lstStyle/>
          <a:p>
            <a:r>
              <a:rPr lang="en-US" sz="4000" dirty="0"/>
              <a:t>Write Accelerator - M Series</a:t>
            </a:r>
            <a:br>
              <a:rPr lang="en-NZ" sz="4000" dirty="0"/>
            </a:br>
            <a:endParaRPr lang="en-NZ" sz="4000" dirty="0"/>
          </a:p>
        </p:txBody>
      </p:sp>
      <p:pic>
        <p:nvPicPr>
          <p:cNvPr id="3" name="Picture 2">
            <a:extLst>
              <a:ext uri="{FF2B5EF4-FFF2-40B4-BE49-F238E27FC236}">
                <a16:creationId xmlns:a16="http://schemas.microsoft.com/office/drawing/2014/main" id="{858B87FE-1F4A-4ED6-BDAB-364BEE07F610}"/>
              </a:ext>
            </a:extLst>
          </p:cNvPr>
          <p:cNvPicPr>
            <a:picLocks noChangeAspect="1"/>
          </p:cNvPicPr>
          <p:nvPr/>
        </p:nvPicPr>
        <p:blipFill>
          <a:blip r:embed="rId3"/>
          <a:stretch>
            <a:fillRect/>
          </a:stretch>
        </p:blipFill>
        <p:spPr>
          <a:xfrm>
            <a:off x="416993" y="1402621"/>
            <a:ext cx="11415000" cy="1800000"/>
          </a:xfrm>
          <a:prstGeom prst="rect">
            <a:avLst/>
          </a:prstGeom>
        </p:spPr>
      </p:pic>
      <p:pic>
        <p:nvPicPr>
          <p:cNvPr id="5" name="Picture 4">
            <a:extLst>
              <a:ext uri="{FF2B5EF4-FFF2-40B4-BE49-F238E27FC236}">
                <a16:creationId xmlns:a16="http://schemas.microsoft.com/office/drawing/2014/main" id="{8B0BC788-846C-41FA-9535-52A13F8CBDAC}"/>
              </a:ext>
            </a:extLst>
          </p:cNvPr>
          <p:cNvPicPr>
            <a:picLocks noChangeAspect="1"/>
          </p:cNvPicPr>
          <p:nvPr/>
        </p:nvPicPr>
        <p:blipFill>
          <a:blip r:embed="rId4"/>
          <a:stretch>
            <a:fillRect/>
          </a:stretch>
        </p:blipFill>
        <p:spPr>
          <a:xfrm>
            <a:off x="549515" y="3335143"/>
            <a:ext cx="3435458" cy="3240000"/>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07C41BC6-657A-49D1-8B60-DE09FD9AB500}"/>
              </a:ext>
            </a:extLst>
          </p:cNvPr>
          <p:cNvSpPr/>
          <p:nvPr/>
        </p:nvSpPr>
        <p:spPr>
          <a:xfrm>
            <a:off x="4346713" y="3429000"/>
            <a:ext cx="7485280" cy="2862322"/>
          </a:xfrm>
          <a:prstGeom prst="rect">
            <a:avLst/>
          </a:prstGeom>
        </p:spPr>
        <p:txBody>
          <a:bodyPr wrap="square">
            <a:spAutoFit/>
          </a:bodyPr>
          <a:lstStyle/>
          <a:p>
            <a:r>
              <a:rPr lang="en-US" b="1" dirty="0">
                <a:solidFill>
                  <a:srgbClr val="171717"/>
                </a:solidFill>
                <a:latin typeface="Segoe UI (Body)"/>
              </a:rPr>
              <a:t>Write Accelerator </a:t>
            </a:r>
            <a:r>
              <a:rPr lang="en-US" dirty="0">
                <a:solidFill>
                  <a:srgbClr val="171717"/>
                </a:solidFill>
                <a:latin typeface="Segoe UI (Body)"/>
              </a:rPr>
              <a:t>is a disk capability for </a:t>
            </a:r>
            <a:r>
              <a:rPr lang="en-US" b="1" dirty="0">
                <a:solidFill>
                  <a:srgbClr val="171717"/>
                </a:solidFill>
                <a:latin typeface="Segoe UI (Body)"/>
              </a:rPr>
              <a:t>M-Series Virtual Machines </a:t>
            </a:r>
            <a:r>
              <a:rPr lang="en-US" dirty="0">
                <a:solidFill>
                  <a:srgbClr val="171717"/>
                </a:solidFill>
                <a:latin typeface="Segoe UI (Body)"/>
              </a:rPr>
              <a:t>(VMs) on Premium Storage with Azure Managed Disks exclusively. </a:t>
            </a:r>
          </a:p>
          <a:p>
            <a:endParaRPr lang="en-US" dirty="0">
              <a:solidFill>
                <a:srgbClr val="171717"/>
              </a:solidFill>
              <a:latin typeface="Segoe UI (Body)"/>
            </a:endParaRPr>
          </a:p>
          <a:p>
            <a:r>
              <a:rPr lang="en-US" dirty="0">
                <a:solidFill>
                  <a:srgbClr val="171717"/>
                </a:solidFill>
                <a:latin typeface="Segoe UI (Body)"/>
              </a:rPr>
              <a:t>The purpose of the functionality is to improve the I/O latency of writes against Azure Premium Storage. </a:t>
            </a:r>
          </a:p>
          <a:p>
            <a:endParaRPr lang="en-US" dirty="0">
              <a:solidFill>
                <a:srgbClr val="171717"/>
              </a:solidFill>
              <a:latin typeface="Segoe UI (Body)"/>
            </a:endParaRPr>
          </a:p>
          <a:p>
            <a:r>
              <a:rPr lang="en-US" dirty="0">
                <a:latin typeface="Segoe UI (Body)"/>
              </a:rPr>
              <a:t>Write Accelerator should be used for the volumes that contain the transaction log or redo logs of a DBMS. It is not recommended to use Write Accelerator for the data volumes of a DBMS as the feature has been optimized to be used against log disks</a:t>
            </a:r>
            <a:endParaRPr lang="en-US" b="0" i="0" dirty="0">
              <a:solidFill>
                <a:srgbClr val="171717"/>
              </a:solidFill>
              <a:effectLst/>
              <a:latin typeface="Segoe UI (Body)"/>
            </a:endParaRPr>
          </a:p>
        </p:txBody>
      </p:sp>
    </p:spTree>
    <p:extLst>
      <p:ext uri="{BB962C8B-B14F-4D97-AF65-F5344CB8AC3E}">
        <p14:creationId xmlns:p14="http://schemas.microsoft.com/office/powerpoint/2010/main" val="1536035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F324EA67-4F0F-4844-998E-71071F685CE5}"/>
              </a:ext>
            </a:extLst>
          </p:cNvPr>
          <p:cNvSpPr txBox="1">
            <a:spLocks/>
          </p:cNvSpPr>
          <p:nvPr/>
        </p:nvSpPr>
        <p:spPr>
          <a:xfrm>
            <a:off x="1331087" y="1026075"/>
            <a:ext cx="10359343" cy="1335229"/>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US" sz="4800" dirty="0"/>
              <a:t>Benchmarking</a:t>
            </a:r>
          </a:p>
        </p:txBody>
      </p:sp>
      <p:sp>
        <p:nvSpPr>
          <p:cNvPr id="12" name="Rectangle 11">
            <a:extLst>
              <a:ext uri="{FF2B5EF4-FFF2-40B4-BE49-F238E27FC236}">
                <a16:creationId xmlns:a16="http://schemas.microsoft.com/office/drawing/2014/main" id="{E0E141A8-51C5-4334-8935-867CD61BD8F9}"/>
              </a:ext>
            </a:extLst>
          </p:cNvPr>
          <p:cNvSpPr/>
          <p:nvPr/>
        </p:nvSpPr>
        <p:spPr>
          <a:xfrm>
            <a:off x="1922456" y="2696229"/>
            <a:ext cx="6096000" cy="2246769"/>
          </a:xfrm>
          <a:prstGeom prst="rect">
            <a:avLst/>
          </a:prstGeom>
        </p:spPr>
        <p:txBody>
          <a:bodyPr>
            <a:spAutoFit/>
          </a:bodyPr>
          <a:lstStyle/>
          <a:p>
            <a:pPr marL="342900" indent="-342900">
              <a:buFont typeface="Arial" panose="020B0604020202020204" pitchFamily="34" charset="0"/>
              <a:buChar char="•"/>
            </a:pPr>
            <a:r>
              <a:rPr lang="en-US" sz="2000" dirty="0" err="1"/>
              <a:t>Uncached</a:t>
            </a:r>
            <a:r>
              <a:rPr lang="en-US" sz="2000" dirty="0"/>
              <a:t> vs Cached - Throughput</a:t>
            </a:r>
          </a:p>
          <a:p>
            <a:pPr marL="342900" indent="-342900">
              <a:buFont typeface="Arial" panose="020B0604020202020204" pitchFamily="34" charset="0"/>
              <a:buChar char="•"/>
            </a:pPr>
            <a:r>
              <a:rPr lang="en-US" sz="2000" dirty="0" err="1"/>
              <a:t>Uncached</a:t>
            </a:r>
            <a:r>
              <a:rPr lang="en-US" sz="2000" dirty="0"/>
              <a:t> vs Cached - IOPS</a:t>
            </a:r>
          </a:p>
          <a:p>
            <a:pPr marL="342900" indent="-342900">
              <a:buFont typeface="Arial" panose="020B0604020202020204" pitchFamily="34" charset="0"/>
              <a:buChar char="•"/>
            </a:pPr>
            <a:r>
              <a:rPr lang="en-US" sz="2000" dirty="0"/>
              <a:t>Cached – CDM The Peak Performance + Mix</a:t>
            </a:r>
          </a:p>
          <a:p>
            <a:pPr marL="342900" indent="-342900">
              <a:buFont typeface="Arial" panose="020B0604020202020204" pitchFamily="34" charset="0"/>
              <a:buChar char="•"/>
            </a:pPr>
            <a:r>
              <a:rPr lang="en-US" sz="2000" dirty="0"/>
              <a:t>Azure Portal Metrics – Host Caching None</a:t>
            </a:r>
          </a:p>
          <a:p>
            <a:pPr marL="342900" indent="-342900">
              <a:buFont typeface="Arial" panose="020B0604020202020204" pitchFamily="34" charset="0"/>
              <a:buChar char="•"/>
            </a:pPr>
            <a:r>
              <a:rPr lang="en-US" sz="2000" dirty="0"/>
              <a:t>Azure Portal Metrics – Host Caching Read-Only</a:t>
            </a:r>
          </a:p>
          <a:p>
            <a:pPr marL="342900" indent="-342900">
              <a:buFont typeface="Arial" panose="020B0604020202020204" pitchFamily="34" charset="0"/>
              <a:buChar char="•"/>
            </a:pPr>
            <a:r>
              <a:rPr lang="en-US" sz="2000" dirty="0"/>
              <a:t>Most common Storage and VM size configuration recommendations </a:t>
            </a:r>
          </a:p>
        </p:txBody>
      </p:sp>
    </p:spTree>
    <p:extLst>
      <p:ext uri="{BB962C8B-B14F-4D97-AF65-F5344CB8AC3E}">
        <p14:creationId xmlns:p14="http://schemas.microsoft.com/office/powerpoint/2010/main" val="2402140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err="1"/>
              <a:t>Uncached</a:t>
            </a:r>
            <a:r>
              <a:rPr lang="en-US" sz="3600" dirty="0"/>
              <a:t> vs Cached - Throughput</a:t>
            </a:r>
          </a:p>
        </p:txBody>
      </p:sp>
      <p:pic>
        <p:nvPicPr>
          <p:cNvPr id="3" name="Picture 2">
            <a:extLst>
              <a:ext uri="{FF2B5EF4-FFF2-40B4-BE49-F238E27FC236}">
                <a16:creationId xmlns:a16="http://schemas.microsoft.com/office/drawing/2014/main" id="{E8C39C5A-7A6E-4034-B13F-0CEF650ECA21}"/>
              </a:ext>
            </a:extLst>
          </p:cNvPr>
          <p:cNvPicPr>
            <a:picLocks noChangeAspect="1"/>
          </p:cNvPicPr>
          <p:nvPr/>
        </p:nvPicPr>
        <p:blipFill rotWithShape="1">
          <a:blip r:embed="rId3"/>
          <a:srcRect r="50161"/>
          <a:stretch/>
        </p:blipFill>
        <p:spPr>
          <a:xfrm>
            <a:off x="6606057" y="3429000"/>
            <a:ext cx="4567470" cy="3348000"/>
          </a:xfrm>
          <a:prstGeom prst="rect">
            <a:avLst/>
          </a:prstGeom>
        </p:spPr>
      </p:pic>
      <p:pic>
        <p:nvPicPr>
          <p:cNvPr id="5" name="Picture 4">
            <a:extLst>
              <a:ext uri="{FF2B5EF4-FFF2-40B4-BE49-F238E27FC236}">
                <a16:creationId xmlns:a16="http://schemas.microsoft.com/office/drawing/2014/main" id="{D6DC8C49-138E-4D0A-9721-33FD4C18D8AC}"/>
              </a:ext>
            </a:extLst>
          </p:cNvPr>
          <p:cNvPicPr>
            <a:picLocks noChangeAspect="1"/>
          </p:cNvPicPr>
          <p:nvPr/>
        </p:nvPicPr>
        <p:blipFill rotWithShape="1">
          <a:blip r:embed="rId3"/>
          <a:srcRect l="50056" r="261"/>
          <a:stretch/>
        </p:blipFill>
        <p:spPr>
          <a:xfrm>
            <a:off x="763802" y="3429000"/>
            <a:ext cx="4553143" cy="3348000"/>
          </a:xfrm>
          <a:prstGeom prst="rect">
            <a:avLst/>
          </a:prstGeom>
        </p:spPr>
      </p:pic>
      <p:sp>
        <p:nvSpPr>
          <p:cNvPr id="6" name="Rectangle 5">
            <a:extLst>
              <a:ext uri="{FF2B5EF4-FFF2-40B4-BE49-F238E27FC236}">
                <a16:creationId xmlns:a16="http://schemas.microsoft.com/office/drawing/2014/main" id="{FEE6F1F2-8E88-486C-A00A-DC53186F8ED5}"/>
              </a:ext>
            </a:extLst>
          </p:cNvPr>
          <p:cNvSpPr/>
          <p:nvPr/>
        </p:nvSpPr>
        <p:spPr>
          <a:xfrm>
            <a:off x="6596425" y="2780143"/>
            <a:ext cx="4416195" cy="646331"/>
          </a:xfrm>
          <a:prstGeom prst="rect">
            <a:avLst/>
          </a:prstGeom>
        </p:spPr>
        <p:txBody>
          <a:bodyPr wrap="square">
            <a:spAutoFit/>
          </a:bodyPr>
          <a:lstStyle/>
          <a:p>
            <a:r>
              <a:rPr lang="en-US" b="1" dirty="0">
                <a:highlight>
                  <a:srgbClr val="FFFF00"/>
                </a:highlight>
              </a:rPr>
              <a:t>Azure VM Max </a:t>
            </a:r>
            <a:r>
              <a:rPr lang="en-US" dirty="0"/>
              <a:t>cached storage throughput: IOPS/</a:t>
            </a:r>
            <a:r>
              <a:rPr lang="en-US" dirty="0" err="1"/>
              <a:t>MBps</a:t>
            </a:r>
            <a:r>
              <a:rPr lang="en-US" dirty="0"/>
              <a:t> is 80000/</a:t>
            </a:r>
            <a:r>
              <a:rPr lang="en-US" b="1" dirty="0">
                <a:highlight>
                  <a:srgbClr val="FFFF00"/>
                </a:highlight>
              </a:rPr>
              <a:t>800</a:t>
            </a:r>
            <a:endParaRPr lang="en-NZ" b="1" dirty="0">
              <a:highlight>
                <a:srgbClr val="FFFF00"/>
              </a:highlight>
            </a:endParaRPr>
          </a:p>
        </p:txBody>
      </p:sp>
      <p:sp>
        <p:nvSpPr>
          <p:cNvPr id="7" name="Rectangle 6">
            <a:extLst>
              <a:ext uri="{FF2B5EF4-FFF2-40B4-BE49-F238E27FC236}">
                <a16:creationId xmlns:a16="http://schemas.microsoft.com/office/drawing/2014/main" id="{5EC7E4D5-9F18-4C54-82ED-6BD679DC8D6A}"/>
              </a:ext>
            </a:extLst>
          </p:cNvPr>
          <p:cNvSpPr/>
          <p:nvPr/>
        </p:nvSpPr>
        <p:spPr>
          <a:xfrm>
            <a:off x="763802" y="2780142"/>
            <a:ext cx="4567470" cy="646331"/>
          </a:xfrm>
          <a:prstGeom prst="rect">
            <a:avLst/>
          </a:prstGeom>
        </p:spPr>
        <p:txBody>
          <a:bodyPr wrap="square">
            <a:spAutoFit/>
          </a:bodyPr>
          <a:lstStyle/>
          <a:p>
            <a:r>
              <a:rPr lang="en-NZ" b="1" dirty="0">
                <a:highlight>
                  <a:srgbClr val="FFFF00"/>
                </a:highlight>
              </a:rPr>
              <a:t>Azure VM Max </a:t>
            </a:r>
            <a:r>
              <a:rPr lang="en-NZ" dirty="0" err="1"/>
              <a:t>uncached</a:t>
            </a:r>
            <a:r>
              <a:rPr lang="en-NZ" dirty="0"/>
              <a:t> disk throughput: IOPS/</a:t>
            </a:r>
            <a:r>
              <a:rPr lang="en-NZ" dirty="0" err="1"/>
              <a:t>MBps</a:t>
            </a:r>
            <a:r>
              <a:rPr lang="en-NZ" dirty="0"/>
              <a:t> is 20000/</a:t>
            </a:r>
            <a:r>
              <a:rPr lang="en-NZ" b="1" dirty="0">
                <a:highlight>
                  <a:srgbClr val="FFFF00"/>
                </a:highlight>
              </a:rPr>
              <a:t>500</a:t>
            </a:r>
          </a:p>
        </p:txBody>
      </p:sp>
      <p:sp>
        <p:nvSpPr>
          <p:cNvPr id="8" name="Rectangle 7">
            <a:extLst>
              <a:ext uri="{FF2B5EF4-FFF2-40B4-BE49-F238E27FC236}">
                <a16:creationId xmlns:a16="http://schemas.microsoft.com/office/drawing/2014/main" id="{F981ABA2-EAFC-497E-BCD7-B1A55023AEAF}"/>
              </a:ext>
            </a:extLst>
          </p:cNvPr>
          <p:cNvSpPr/>
          <p:nvPr/>
        </p:nvSpPr>
        <p:spPr>
          <a:xfrm>
            <a:off x="630498" y="1443263"/>
            <a:ext cx="7796995" cy="923330"/>
          </a:xfrm>
          <a:prstGeom prst="rect">
            <a:avLst/>
          </a:prstGeom>
        </p:spPr>
        <p:txBody>
          <a:bodyPr wrap="square">
            <a:spAutoFit/>
          </a:bodyPr>
          <a:lstStyle/>
          <a:p>
            <a:r>
              <a:rPr lang="en-US" b="1" dirty="0">
                <a:highlight>
                  <a:srgbClr val="FFFF00"/>
                </a:highlight>
              </a:rPr>
              <a:t>Premium Disks</a:t>
            </a:r>
            <a:r>
              <a:rPr lang="en-US" dirty="0"/>
              <a:t>: 2XP30, Simple (Stripe), 1 TB each, Size 2TB, </a:t>
            </a:r>
          </a:p>
          <a:p>
            <a:r>
              <a:rPr lang="en-US" dirty="0"/>
              <a:t>Max IOPS 10000, </a:t>
            </a:r>
            <a:r>
              <a:rPr lang="en-US" b="1" dirty="0">
                <a:highlight>
                  <a:srgbClr val="FFFF00"/>
                </a:highlight>
              </a:rPr>
              <a:t>Max throughput (</a:t>
            </a:r>
            <a:r>
              <a:rPr lang="en-US" b="1" dirty="0" err="1">
                <a:highlight>
                  <a:srgbClr val="FFFF00"/>
                </a:highlight>
              </a:rPr>
              <a:t>MBps</a:t>
            </a:r>
            <a:r>
              <a:rPr lang="en-US" b="1" dirty="0">
                <a:highlight>
                  <a:srgbClr val="FFFF00"/>
                </a:highlight>
              </a:rPr>
              <a:t>) 400</a:t>
            </a:r>
            <a:r>
              <a:rPr lang="en-US" dirty="0"/>
              <a:t>, </a:t>
            </a:r>
          </a:p>
          <a:p>
            <a:r>
              <a:rPr lang="en-US" dirty="0"/>
              <a:t>Allocation unit size 64K, Interleave 64K, 2 Columns</a:t>
            </a:r>
            <a:endParaRPr lang="en-NZ" b="1" dirty="0">
              <a:highlight>
                <a:srgbClr val="FFFF00"/>
              </a:highlight>
            </a:endParaRPr>
          </a:p>
        </p:txBody>
      </p:sp>
      <p:pic>
        <p:nvPicPr>
          <p:cNvPr id="9" name="Picture 8">
            <a:extLst>
              <a:ext uri="{FF2B5EF4-FFF2-40B4-BE49-F238E27FC236}">
                <a16:creationId xmlns:a16="http://schemas.microsoft.com/office/drawing/2014/main" id="{CEA9F4D1-265B-4876-A8D1-2F912025A95E}"/>
              </a:ext>
            </a:extLst>
          </p:cNvPr>
          <p:cNvPicPr>
            <a:picLocks noChangeAspect="1"/>
          </p:cNvPicPr>
          <p:nvPr/>
        </p:nvPicPr>
        <p:blipFill rotWithShape="1">
          <a:blip r:embed="rId4"/>
          <a:srcRect t="12336"/>
          <a:stretch/>
        </p:blipFill>
        <p:spPr>
          <a:xfrm>
            <a:off x="8804523" y="583916"/>
            <a:ext cx="2122830" cy="189354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DB3A366F-DE6E-4054-B4CD-73262447F7CC}"/>
              </a:ext>
            </a:extLst>
          </p:cNvPr>
          <p:cNvSpPr txBox="1"/>
          <p:nvPr/>
        </p:nvSpPr>
        <p:spPr>
          <a:xfrm>
            <a:off x="3999160" y="3103307"/>
            <a:ext cx="1412566" cy="369332"/>
          </a:xfrm>
          <a:prstGeom prst="rect">
            <a:avLst/>
          </a:prstGeom>
          <a:noFill/>
        </p:spPr>
        <p:txBody>
          <a:bodyPr wrap="none" rtlCol="0">
            <a:spAutoFit/>
          </a:bodyPr>
          <a:lstStyle/>
          <a:p>
            <a:r>
              <a:rPr lang="en-NZ" b="1" dirty="0"/>
              <a:t>Disk Capping</a:t>
            </a:r>
          </a:p>
        </p:txBody>
      </p:sp>
      <p:sp>
        <p:nvSpPr>
          <p:cNvPr id="10" name="TextBox 9">
            <a:extLst>
              <a:ext uri="{FF2B5EF4-FFF2-40B4-BE49-F238E27FC236}">
                <a16:creationId xmlns:a16="http://schemas.microsoft.com/office/drawing/2014/main" id="{33C5E118-B72B-4993-80F2-0F109C88C7B6}"/>
              </a:ext>
            </a:extLst>
          </p:cNvPr>
          <p:cNvSpPr txBox="1"/>
          <p:nvPr/>
        </p:nvSpPr>
        <p:spPr>
          <a:xfrm>
            <a:off x="9865938" y="3103307"/>
            <a:ext cx="1346844" cy="369332"/>
          </a:xfrm>
          <a:prstGeom prst="rect">
            <a:avLst/>
          </a:prstGeom>
          <a:noFill/>
        </p:spPr>
        <p:txBody>
          <a:bodyPr wrap="none" rtlCol="0">
            <a:spAutoFit/>
          </a:bodyPr>
          <a:lstStyle/>
          <a:p>
            <a:r>
              <a:rPr lang="en-NZ" b="1" dirty="0"/>
              <a:t>VM Capping</a:t>
            </a:r>
          </a:p>
        </p:txBody>
      </p:sp>
    </p:spTree>
    <p:extLst>
      <p:ext uri="{BB962C8B-B14F-4D97-AF65-F5344CB8AC3E}">
        <p14:creationId xmlns:p14="http://schemas.microsoft.com/office/powerpoint/2010/main" val="3312075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err="1"/>
              <a:t>Uncached</a:t>
            </a:r>
            <a:r>
              <a:rPr lang="en-US" sz="3600" dirty="0"/>
              <a:t> vs Cached - IOPS</a:t>
            </a:r>
          </a:p>
        </p:txBody>
      </p:sp>
      <p:sp>
        <p:nvSpPr>
          <p:cNvPr id="6" name="Rectangle 5">
            <a:extLst>
              <a:ext uri="{FF2B5EF4-FFF2-40B4-BE49-F238E27FC236}">
                <a16:creationId xmlns:a16="http://schemas.microsoft.com/office/drawing/2014/main" id="{FEE6F1F2-8E88-486C-A00A-DC53186F8ED5}"/>
              </a:ext>
            </a:extLst>
          </p:cNvPr>
          <p:cNvSpPr/>
          <p:nvPr/>
        </p:nvSpPr>
        <p:spPr>
          <a:xfrm>
            <a:off x="6596425" y="2780143"/>
            <a:ext cx="4416195" cy="646331"/>
          </a:xfrm>
          <a:prstGeom prst="rect">
            <a:avLst/>
          </a:prstGeom>
        </p:spPr>
        <p:txBody>
          <a:bodyPr wrap="square">
            <a:spAutoFit/>
          </a:bodyPr>
          <a:lstStyle/>
          <a:p>
            <a:r>
              <a:rPr lang="en-US" b="1" dirty="0">
                <a:highlight>
                  <a:srgbClr val="FFFF00"/>
                </a:highlight>
              </a:rPr>
              <a:t>Azure VM Max </a:t>
            </a:r>
            <a:r>
              <a:rPr lang="en-US" dirty="0"/>
              <a:t>cached storage throughput: IOPS/</a:t>
            </a:r>
            <a:r>
              <a:rPr lang="en-US" dirty="0" err="1"/>
              <a:t>MBps</a:t>
            </a:r>
            <a:r>
              <a:rPr lang="en-US" dirty="0"/>
              <a:t> is </a:t>
            </a:r>
            <a:r>
              <a:rPr lang="en-US" b="1" dirty="0">
                <a:highlight>
                  <a:srgbClr val="FFFF00"/>
                </a:highlight>
              </a:rPr>
              <a:t>80000</a:t>
            </a:r>
            <a:r>
              <a:rPr lang="en-US" dirty="0"/>
              <a:t>/800</a:t>
            </a:r>
            <a:endParaRPr lang="en-NZ" dirty="0"/>
          </a:p>
        </p:txBody>
      </p:sp>
      <p:sp>
        <p:nvSpPr>
          <p:cNvPr id="7" name="Rectangle 6">
            <a:extLst>
              <a:ext uri="{FF2B5EF4-FFF2-40B4-BE49-F238E27FC236}">
                <a16:creationId xmlns:a16="http://schemas.microsoft.com/office/drawing/2014/main" id="{5EC7E4D5-9F18-4C54-82ED-6BD679DC8D6A}"/>
              </a:ext>
            </a:extLst>
          </p:cNvPr>
          <p:cNvSpPr/>
          <p:nvPr/>
        </p:nvSpPr>
        <p:spPr>
          <a:xfrm>
            <a:off x="763802" y="2780142"/>
            <a:ext cx="4567470" cy="646331"/>
          </a:xfrm>
          <a:prstGeom prst="rect">
            <a:avLst/>
          </a:prstGeom>
        </p:spPr>
        <p:txBody>
          <a:bodyPr wrap="square">
            <a:spAutoFit/>
          </a:bodyPr>
          <a:lstStyle/>
          <a:p>
            <a:r>
              <a:rPr lang="en-NZ" b="1" dirty="0">
                <a:highlight>
                  <a:srgbClr val="FFFF00"/>
                </a:highlight>
              </a:rPr>
              <a:t>Azure VM Max </a:t>
            </a:r>
            <a:r>
              <a:rPr lang="en-NZ" dirty="0" err="1"/>
              <a:t>uncached</a:t>
            </a:r>
            <a:r>
              <a:rPr lang="en-NZ" dirty="0"/>
              <a:t> disk throughput: IOPS/</a:t>
            </a:r>
            <a:r>
              <a:rPr lang="en-NZ" dirty="0" err="1"/>
              <a:t>MBps</a:t>
            </a:r>
            <a:r>
              <a:rPr lang="en-NZ" dirty="0"/>
              <a:t> is </a:t>
            </a:r>
            <a:r>
              <a:rPr lang="en-NZ" b="1" dirty="0">
                <a:highlight>
                  <a:srgbClr val="FFFF00"/>
                </a:highlight>
              </a:rPr>
              <a:t>20000</a:t>
            </a:r>
            <a:r>
              <a:rPr lang="en-NZ" dirty="0"/>
              <a:t>/500</a:t>
            </a:r>
          </a:p>
        </p:txBody>
      </p:sp>
      <p:sp>
        <p:nvSpPr>
          <p:cNvPr id="8" name="Rectangle 7">
            <a:extLst>
              <a:ext uri="{FF2B5EF4-FFF2-40B4-BE49-F238E27FC236}">
                <a16:creationId xmlns:a16="http://schemas.microsoft.com/office/drawing/2014/main" id="{F981ABA2-EAFC-497E-BCD7-B1A55023AEAF}"/>
              </a:ext>
            </a:extLst>
          </p:cNvPr>
          <p:cNvSpPr/>
          <p:nvPr/>
        </p:nvSpPr>
        <p:spPr>
          <a:xfrm>
            <a:off x="630498" y="1443263"/>
            <a:ext cx="7796995" cy="923330"/>
          </a:xfrm>
          <a:prstGeom prst="rect">
            <a:avLst/>
          </a:prstGeom>
        </p:spPr>
        <p:txBody>
          <a:bodyPr wrap="square">
            <a:spAutoFit/>
          </a:bodyPr>
          <a:lstStyle/>
          <a:p>
            <a:r>
              <a:rPr lang="en-US" b="1" dirty="0">
                <a:highlight>
                  <a:srgbClr val="FFFF00"/>
                </a:highlight>
              </a:rPr>
              <a:t>Premium Disks</a:t>
            </a:r>
            <a:r>
              <a:rPr lang="en-US" dirty="0"/>
              <a:t>: 2XP30, Simple (Stripe), 1 TB each, Size 2TB, </a:t>
            </a:r>
          </a:p>
          <a:p>
            <a:r>
              <a:rPr lang="en-US" b="1" dirty="0">
                <a:highlight>
                  <a:srgbClr val="FFFF00"/>
                </a:highlight>
              </a:rPr>
              <a:t>Max IOPS 10000</a:t>
            </a:r>
            <a:r>
              <a:rPr lang="en-US" b="1" dirty="0"/>
              <a:t>, </a:t>
            </a:r>
            <a:r>
              <a:rPr lang="en-US" dirty="0"/>
              <a:t>Max throughput (</a:t>
            </a:r>
            <a:r>
              <a:rPr lang="en-US" dirty="0" err="1"/>
              <a:t>MBps</a:t>
            </a:r>
            <a:r>
              <a:rPr lang="en-US" dirty="0"/>
              <a:t>) 400, </a:t>
            </a:r>
          </a:p>
          <a:p>
            <a:r>
              <a:rPr lang="en-US" dirty="0"/>
              <a:t>Allocation unit size 64K, Interleave 64K, 2 Columns</a:t>
            </a:r>
            <a:endParaRPr lang="en-NZ" b="1" dirty="0">
              <a:highlight>
                <a:srgbClr val="FFFF00"/>
              </a:highlight>
            </a:endParaRPr>
          </a:p>
        </p:txBody>
      </p:sp>
      <p:pic>
        <p:nvPicPr>
          <p:cNvPr id="9" name="Picture 8">
            <a:extLst>
              <a:ext uri="{FF2B5EF4-FFF2-40B4-BE49-F238E27FC236}">
                <a16:creationId xmlns:a16="http://schemas.microsoft.com/office/drawing/2014/main" id="{CEA9F4D1-265B-4876-A8D1-2F912025A95E}"/>
              </a:ext>
            </a:extLst>
          </p:cNvPr>
          <p:cNvPicPr>
            <a:picLocks noChangeAspect="1"/>
          </p:cNvPicPr>
          <p:nvPr/>
        </p:nvPicPr>
        <p:blipFill rotWithShape="1">
          <a:blip r:embed="rId3"/>
          <a:srcRect t="12336"/>
          <a:stretch/>
        </p:blipFill>
        <p:spPr>
          <a:xfrm>
            <a:off x="8804523" y="583916"/>
            <a:ext cx="2122830" cy="189354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FF0625F4-84A4-463A-A6E4-2C973BCC453A}"/>
              </a:ext>
            </a:extLst>
          </p:cNvPr>
          <p:cNvPicPr>
            <a:picLocks noChangeAspect="1"/>
          </p:cNvPicPr>
          <p:nvPr/>
        </p:nvPicPr>
        <p:blipFill rotWithShape="1">
          <a:blip r:embed="rId4"/>
          <a:srcRect r="49777"/>
          <a:stretch/>
        </p:blipFill>
        <p:spPr>
          <a:xfrm>
            <a:off x="6596425" y="3426473"/>
            <a:ext cx="4522966" cy="3312000"/>
          </a:xfrm>
          <a:prstGeom prst="rect">
            <a:avLst/>
          </a:prstGeom>
        </p:spPr>
      </p:pic>
      <p:pic>
        <p:nvPicPr>
          <p:cNvPr id="10" name="Picture 9">
            <a:extLst>
              <a:ext uri="{FF2B5EF4-FFF2-40B4-BE49-F238E27FC236}">
                <a16:creationId xmlns:a16="http://schemas.microsoft.com/office/drawing/2014/main" id="{9F95E09D-599B-437A-947F-D9E76A7AE78D}"/>
              </a:ext>
            </a:extLst>
          </p:cNvPr>
          <p:cNvPicPr>
            <a:picLocks noChangeAspect="1"/>
          </p:cNvPicPr>
          <p:nvPr/>
        </p:nvPicPr>
        <p:blipFill rotWithShape="1">
          <a:blip r:embed="rId4"/>
          <a:srcRect l="50462"/>
          <a:stretch/>
        </p:blipFill>
        <p:spPr>
          <a:xfrm>
            <a:off x="816940" y="3426473"/>
            <a:ext cx="4461194" cy="3312000"/>
          </a:xfrm>
          <a:prstGeom prst="rect">
            <a:avLst/>
          </a:prstGeom>
        </p:spPr>
      </p:pic>
      <p:sp>
        <p:nvSpPr>
          <p:cNvPr id="11" name="TextBox 10">
            <a:extLst>
              <a:ext uri="{FF2B5EF4-FFF2-40B4-BE49-F238E27FC236}">
                <a16:creationId xmlns:a16="http://schemas.microsoft.com/office/drawing/2014/main" id="{1867DDEE-DA70-423F-93A6-DAB70684FC44}"/>
              </a:ext>
            </a:extLst>
          </p:cNvPr>
          <p:cNvSpPr txBox="1"/>
          <p:nvPr/>
        </p:nvSpPr>
        <p:spPr>
          <a:xfrm>
            <a:off x="3999160" y="3103307"/>
            <a:ext cx="1412566" cy="369332"/>
          </a:xfrm>
          <a:prstGeom prst="rect">
            <a:avLst/>
          </a:prstGeom>
          <a:noFill/>
        </p:spPr>
        <p:txBody>
          <a:bodyPr wrap="none" rtlCol="0">
            <a:spAutoFit/>
          </a:bodyPr>
          <a:lstStyle/>
          <a:p>
            <a:r>
              <a:rPr lang="en-NZ" b="1" dirty="0"/>
              <a:t>Disk Capping</a:t>
            </a:r>
          </a:p>
        </p:txBody>
      </p:sp>
      <p:sp>
        <p:nvSpPr>
          <p:cNvPr id="12" name="TextBox 11">
            <a:extLst>
              <a:ext uri="{FF2B5EF4-FFF2-40B4-BE49-F238E27FC236}">
                <a16:creationId xmlns:a16="http://schemas.microsoft.com/office/drawing/2014/main" id="{505A1AF2-AD1E-4862-80D3-CADBCB1B3466}"/>
              </a:ext>
            </a:extLst>
          </p:cNvPr>
          <p:cNvSpPr txBox="1"/>
          <p:nvPr/>
        </p:nvSpPr>
        <p:spPr>
          <a:xfrm>
            <a:off x="9715194" y="3096681"/>
            <a:ext cx="1412566" cy="369332"/>
          </a:xfrm>
          <a:prstGeom prst="rect">
            <a:avLst/>
          </a:prstGeom>
          <a:noFill/>
        </p:spPr>
        <p:txBody>
          <a:bodyPr wrap="square" rtlCol="0">
            <a:spAutoFit/>
          </a:bodyPr>
          <a:lstStyle/>
          <a:p>
            <a:r>
              <a:rPr lang="en-NZ" b="1" dirty="0"/>
              <a:t>VM Capping</a:t>
            </a:r>
          </a:p>
        </p:txBody>
      </p:sp>
    </p:spTree>
    <p:extLst>
      <p:ext uri="{BB962C8B-B14F-4D97-AF65-F5344CB8AC3E}">
        <p14:creationId xmlns:p14="http://schemas.microsoft.com/office/powerpoint/2010/main" val="81303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a:t>Cached – CDM </a:t>
            </a:r>
            <a:r>
              <a:rPr lang="en-NZ" sz="3600" dirty="0"/>
              <a:t>The Peak Performance + Mix</a:t>
            </a:r>
            <a:endParaRPr lang="en-US" sz="3600" dirty="0"/>
          </a:p>
        </p:txBody>
      </p:sp>
      <p:pic>
        <p:nvPicPr>
          <p:cNvPr id="11" name="Picture 10">
            <a:extLst>
              <a:ext uri="{FF2B5EF4-FFF2-40B4-BE49-F238E27FC236}">
                <a16:creationId xmlns:a16="http://schemas.microsoft.com/office/drawing/2014/main" id="{D36CE348-4FC6-446F-AA74-0FB644C59D0C}"/>
              </a:ext>
            </a:extLst>
          </p:cNvPr>
          <p:cNvPicPr>
            <a:picLocks noChangeAspect="1"/>
          </p:cNvPicPr>
          <p:nvPr/>
        </p:nvPicPr>
        <p:blipFill rotWithShape="1">
          <a:blip r:embed="rId3"/>
          <a:srcRect l="3056" b="3548"/>
          <a:stretch/>
        </p:blipFill>
        <p:spPr>
          <a:xfrm>
            <a:off x="8812718" y="2530069"/>
            <a:ext cx="2962289" cy="288000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B1EE379-5059-4778-8095-D6874E031D46}"/>
              </a:ext>
            </a:extLst>
          </p:cNvPr>
          <p:cNvPicPr>
            <a:picLocks noChangeAspect="1"/>
          </p:cNvPicPr>
          <p:nvPr/>
        </p:nvPicPr>
        <p:blipFill rotWithShape="1">
          <a:blip r:embed="rId4"/>
          <a:srcRect l="1246" r="614" b="2475"/>
          <a:stretch/>
        </p:blipFill>
        <p:spPr>
          <a:xfrm>
            <a:off x="416993" y="2530069"/>
            <a:ext cx="8027102" cy="41400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E5A8224-FF60-487C-849A-39E749AFF300}"/>
              </a:ext>
            </a:extLst>
          </p:cNvPr>
          <p:cNvPicPr>
            <a:picLocks noChangeAspect="1"/>
          </p:cNvPicPr>
          <p:nvPr/>
        </p:nvPicPr>
        <p:blipFill rotWithShape="1">
          <a:blip r:embed="rId5"/>
          <a:srcRect t="45245" b="35555"/>
          <a:stretch/>
        </p:blipFill>
        <p:spPr>
          <a:xfrm>
            <a:off x="386145" y="1384621"/>
            <a:ext cx="5709855" cy="97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013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B5AC2D5-C96E-4083-8368-C1676A2CAA22}"/>
              </a:ext>
            </a:extLst>
          </p:cNvPr>
          <p:cNvSpPr txBox="1">
            <a:spLocks/>
          </p:cNvSpPr>
          <p:nvPr/>
        </p:nvSpPr>
        <p:spPr>
          <a:xfrm>
            <a:off x="1303719" y="223686"/>
            <a:ext cx="6516242" cy="818705"/>
          </a:xfrm>
          <a:prstGeom prst="rect">
            <a:avLst/>
          </a:prstGeom>
        </p:spPr>
        <p:txBody>
          <a:bodyPr/>
          <a:lst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NZ" b="1" dirty="0"/>
              <a:t>Agenda</a:t>
            </a:r>
          </a:p>
        </p:txBody>
      </p:sp>
      <p:sp>
        <p:nvSpPr>
          <p:cNvPr id="7" name="Rectangle 6">
            <a:extLst>
              <a:ext uri="{FF2B5EF4-FFF2-40B4-BE49-F238E27FC236}">
                <a16:creationId xmlns:a16="http://schemas.microsoft.com/office/drawing/2014/main" id="{9C9650F2-8279-4E26-9677-9FCCB5FF8F01}"/>
              </a:ext>
            </a:extLst>
          </p:cNvPr>
          <p:cNvSpPr/>
          <p:nvPr/>
        </p:nvSpPr>
        <p:spPr>
          <a:xfrm>
            <a:off x="1303718" y="1326871"/>
            <a:ext cx="10679015" cy="5307443"/>
          </a:xfrm>
          <a:prstGeom prst="rect">
            <a:avLst/>
          </a:prstGeom>
        </p:spPr>
        <p:txBody>
          <a:bodyPr wrap="square" lIns="36000" tIns="36000" rIns="36000" bIns="36000" numCol="2">
            <a:noAutofit/>
          </a:bodyPr>
          <a:lstStyle/>
          <a:p>
            <a:pPr marL="380990" indent="-380990">
              <a:buFont typeface="Arial" panose="020B0604020202020204" pitchFamily="34" charset="0"/>
              <a:buChar char="•"/>
            </a:pPr>
            <a:r>
              <a:rPr lang="en-US" sz="1900" b="1" dirty="0"/>
              <a:t>Validate your workload</a:t>
            </a:r>
          </a:p>
          <a:p>
            <a:pPr marL="838190" lvl="1" indent="-380990">
              <a:buFont typeface="Arial" panose="020B0604020202020204" pitchFamily="34" charset="0"/>
              <a:buChar char="•"/>
            </a:pPr>
            <a:r>
              <a:rPr lang="en-US" sz="1900" dirty="0"/>
              <a:t>Counters to measure app perf requirements</a:t>
            </a:r>
          </a:p>
          <a:p>
            <a:pPr marL="838190" lvl="1" indent="-380990">
              <a:buFont typeface="Arial" panose="020B0604020202020204" pitchFamily="34" charset="0"/>
              <a:buChar char="•"/>
            </a:pPr>
            <a:r>
              <a:rPr lang="en-US" sz="1900" dirty="0"/>
              <a:t>Workload performance indicators - IOPS</a:t>
            </a:r>
          </a:p>
          <a:p>
            <a:pPr marL="380990" indent="-380990">
              <a:buFont typeface="Arial" panose="020B0604020202020204" pitchFamily="34" charset="0"/>
              <a:buChar char="•"/>
            </a:pPr>
            <a:endParaRPr lang="en-US" sz="1900" dirty="0"/>
          </a:p>
          <a:p>
            <a:pPr marL="380990" indent="-380990">
              <a:buFont typeface="Arial" panose="020B0604020202020204" pitchFamily="34" charset="0"/>
              <a:buChar char="•"/>
            </a:pPr>
            <a:r>
              <a:rPr lang="en-US" sz="1900" b="1" dirty="0"/>
              <a:t>Azure VM categories and series</a:t>
            </a:r>
          </a:p>
          <a:p>
            <a:pPr marL="838190" lvl="1" indent="-380990">
              <a:buFont typeface="Arial" panose="020B0604020202020204" pitchFamily="34" charset="0"/>
              <a:buChar char="•"/>
            </a:pPr>
            <a:r>
              <a:rPr lang="en-US" sz="1900" dirty="0"/>
              <a:t>Azure VM compute/size options</a:t>
            </a:r>
          </a:p>
          <a:p>
            <a:pPr marL="838190" lvl="1" indent="-380990">
              <a:buFont typeface="Arial" panose="020B0604020202020204" pitchFamily="34" charset="0"/>
              <a:buChar char="•"/>
            </a:pPr>
            <a:r>
              <a:rPr lang="en-US" sz="1900" dirty="0"/>
              <a:t>Azure VM sizes naming conventions</a:t>
            </a:r>
          </a:p>
          <a:p>
            <a:pPr marL="838190" lvl="1" indent="-380990">
              <a:buFont typeface="Arial" panose="020B0604020202020204" pitchFamily="34" charset="0"/>
              <a:buChar char="•"/>
            </a:pPr>
            <a:r>
              <a:rPr lang="en-US" sz="1900" dirty="0"/>
              <a:t>Constrained vCPU VMs - SQL Server Licensing</a:t>
            </a:r>
          </a:p>
          <a:p>
            <a:pPr marL="838190" lvl="1" indent="-380990">
              <a:buFont typeface="Arial" panose="020B0604020202020204" pitchFamily="34" charset="0"/>
              <a:buChar char="•"/>
            </a:pPr>
            <a:r>
              <a:rPr lang="en-US" sz="1900" dirty="0"/>
              <a:t>SQL VM Memory Optimized Series - Recommended </a:t>
            </a:r>
          </a:p>
          <a:p>
            <a:pPr marL="380990" indent="-380990">
              <a:buFont typeface="Arial" panose="020B0604020202020204" pitchFamily="34" charset="0"/>
              <a:buChar char="•"/>
            </a:pPr>
            <a:endParaRPr lang="en-US" sz="1900" dirty="0"/>
          </a:p>
          <a:p>
            <a:pPr marL="380990" indent="-380990">
              <a:buFont typeface="Arial" panose="020B0604020202020204" pitchFamily="34" charset="0"/>
              <a:buChar char="•"/>
            </a:pPr>
            <a:r>
              <a:rPr lang="en-US" sz="1900" b="1" dirty="0"/>
              <a:t>Azure SQL Virtual Machine Storage Options</a:t>
            </a:r>
          </a:p>
          <a:p>
            <a:pPr marL="838190" lvl="1" indent="-380990">
              <a:buFont typeface="Arial" panose="020B0604020202020204" pitchFamily="34" charset="0"/>
              <a:buChar char="•"/>
            </a:pPr>
            <a:r>
              <a:rPr lang="en-US" sz="1900" dirty="0"/>
              <a:t>Azure SQL VM Storage</a:t>
            </a:r>
          </a:p>
          <a:p>
            <a:pPr marL="838190" lvl="1" indent="-380990">
              <a:buFont typeface="Arial" panose="020B0604020202020204" pitchFamily="34" charset="0"/>
              <a:buChar char="•"/>
            </a:pPr>
            <a:r>
              <a:rPr lang="en-US" sz="1900" dirty="0"/>
              <a:t>Ultra Disks</a:t>
            </a:r>
          </a:p>
          <a:p>
            <a:pPr marL="838190" lvl="1" indent="-380990">
              <a:buFont typeface="Arial" panose="020B0604020202020204" pitchFamily="34" charset="0"/>
              <a:buChar char="•"/>
            </a:pPr>
            <a:r>
              <a:rPr lang="en-US" sz="1900" dirty="0"/>
              <a:t>Storage Pool, Storage Space and Volume</a:t>
            </a:r>
          </a:p>
          <a:p>
            <a:pPr marL="838190" lvl="1" indent="-380990">
              <a:buFont typeface="Arial" panose="020B0604020202020204" pitchFamily="34" charset="0"/>
              <a:buChar char="•"/>
            </a:pPr>
            <a:r>
              <a:rPr lang="en-US" sz="1900" dirty="0"/>
              <a:t>Block Size, Interleave and Columns</a:t>
            </a:r>
          </a:p>
          <a:p>
            <a:pPr marL="838190" lvl="1" indent="-380990">
              <a:buFont typeface="Arial" panose="020B0604020202020204" pitchFamily="34" charset="0"/>
              <a:buChar char="•"/>
            </a:pPr>
            <a:r>
              <a:rPr lang="en-US" sz="1900" dirty="0"/>
              <a:t>File and Storage Services user interface</a:t>
            </a:r>
          </a:p>
          <a:p>
            <a:pPr marL="380990" indent="-380990">
              <a:buFont typeface="Arial" panose="020B0604020202020204" pitchFamily="34" charset="0"/>
              <a:buChar char="•"/>
            </a:pPr>
            <a:endParaRPr lang="en-US" sz="1900" dirty="0"/>
          </a:p>
          <a:p>
            <a:pPr marL="380990" indent="-380990">
              <a:buFont typeface="Arial" panose="020B0604020202020204" pitchFamily="34" charset="0"/>
              <a:buChar char="•"/>
            </a:pPr>
            <a:r>
              <a:rPr lang="en-US" sz="1900" b="1" dirty="0"/>
              <a:t>Azure SQL VM Caching and Disk Throttling</a:t>
            </a:r>
          </a:p>
          <a:p>
            <a:pPr marL="838190" lvl="1" indent="-380990">
              <a:buFont typeface="Arial" panose="020B0604020202020204" pitchFamily="34" charset="0"/>
              <a:buChar char="•"/>
            </a:pPr>
            <a:r>
              <a:rPr lang="en-US" sz="1900" dirty="0"/>
              <a:t>Choose the right Azure VM size</a:t>
            </a:r>
          </a:p>
          <a:p>
            <a:pPr marL="838190" lvl="1" indent="-380990">
              <a:buFont typeface="Arial" panose="020B0604020202020204" pitchFamily="34" charset="0"/>
              <a:buChar char="•"/>
            </a:pPr>
            <a:r>
              <a:rPr lang="en-US" sz="1900" dirty="0"/>
              <a:t>Host VM Caching and IO Limits</a:t>
            </a:r>
          </a:p>
          <a:p>
            <a:pPr marL="838190" lvl="1" indent="-380990">
              <a:buFont typeface="Arial" panose="020B0604020202020204" pitchFamily="34" charset="0"/>
              <a:buChar char="•"/>
            </a:pPr>
            <a:r>
              <a:rPr lang="en-US" sz="1900" dirty="0"/>
              <a:t>Disk Caching – Read-only</a:t>
            </a:r>
          </a:p>
          <a:p>
            <a:pPr marL="838190" lvl="1" indent="-380990">
              <a:buFont typeface="Arial" panose="020B0604020202020204" pitchFamily="34" charset="0"/>
              <a:buChar char="•"/>
            </a:pPr>
            <a:r>
              <a:rPr lang="en-US" sz="1900" dirty="0"/>
              <a:t>Disk Caching – Read/Write</a:t>
            </a:r>
          </a:p>
          <a:p>
            <a:pPr marL="838190" lvl="1" indent="-380990">
              <a:buFont typeface="Arial" panose="020B0604020202020204" pitchFamily="34" charset="0"/>
              <a:buChar char="•"/>
            </a:pPr>
            <a:r>
              <a:rPr lang="en-US" sz="1900" dirty="0"/>
              <a:t>Azure VM IO Limits</a:t>
            </a:r>
          </a:p>
          <a:p>
            <a:pPr marL="838190" lvl="1" indent="-380990">
              <a:buFont typeface="Arial" panose="020B0604020202020204" pitchFamily="34" charset="0"/>
              <a:buChar char="•"/>
            </a:pPr>
            <a:r>
              <a:rPr lang="en-US" sz="1900" dirty="0"/>
              <a:t>Disk IO Limits</a:t>
            </a:r>
          </a:p>
          <a:p>
            <a:pPr marL="838190" lvl="1" indent="-380990">
              <a:buFont typeface="Arial" panose="020B0604020202020204" pitchFamily="34" charset="0"/>
              <a:buChar char="•"/>
            </a:pPr>
            <a:r>
              <a:rPr lang="en-US" sz="1900" dirty="0"/>
              <a:t>Write Accelerator - M Series</a:t>
            </a:r>
          </a:p>
          <a:p>
            <a:pPr marL="380990" indent="-380990">
              <a:buFont typeface="Arial" panose="020B0604020202020204" pitchFamily="34" charset="0"/>
              <a:buChar char="•"/>
            </a:pPr>
            <a:endParaRPr lang="en-US" sz="1900" dirty="0"/>
          </a:p>
          <a:p>
            <a:pPr marL="380990" indent="-380990">
              <a:buFont typeface="Arial" panose="020B0604020202020204" pitchFamily="34" charset="0"/>
              <a:buChar char="•"/>
            </a:pPr>
            <a:r>
              <a:rPr lang="en-US" sz="1900" b="1" dirty="0"/>
              <a:t>Benchmarking</a:t>
            </a:r>
          </a:p>
          <a:p>
            <a:pPr marL="838190" lvl="1" indent="-380990">
              <a:buFont typeface="Arial" panose="020B0604020202020204" pitchFamily="34" charset="0"/>
              <a:buChar char="•"/>
            </a:pPr>
            <a:r>
              <a:rPr lang="en-US" sz="1900" dirty="0" err="1"/>
              <a:t>Uncached</a:t>
            </a:r>
            <a:r>
              <a:rPr lang="en-US" sz="1900" dirty="0"/>
              <a:t> vs Cached - Throughput</a:t>
            </a:r>
          </a:p>
          <a:p>
            <a:pPr marL="838190" lvl="1" indent="-380990">
              <a:buFont typeface="Arial" panose="020B0604020202020204" pitchFamily="34" charset="0"/>
              <a:buChar char="•"/>
            </a:pPr>
            <a:r>
              <a:rPr lang="en-US" sz="1900" dirty="0" err="1"/>
              <a:t>Uncached</a:t>
            </a:r>
            <a:r>
              <a:rPr lang="en-US" sz="1900" dirty="0"/>
              <a:t> vs Cached - IOPS</a:t>
            </a:r>
          </a:p>
          <a:p>
            <a:pPr marL="838190" lvl="1" indent="-380990">
              <a:buFont typeface="Arial" panose="020B0604020202020204" pitchFamily="34" charset="0"/>
              <a:buChar char="•"/>
            </a:pPr>
            <a:r>
              <a:rPr lang="en-US" sz="1900" dirty="0"/>
              <a:t>Cached – CDM The Peak Performance + Mix</a:t>
            </a:r>
          </a:p>
          <a:p>
            <a:pPr marL="838190" lvl="1" indent="-380990">
              <a:buFont typeface="Arial" panose="020B0604020202020204" pitchFamily="34" charset="0"/>
              <a:buChar char="•"/>
            </a:pPr>
            <a:r>
              <a:rPr lang="en-US" sz="1900" dirty="0"/>
              <a:t>Azure Portal Metrics – Host Caching None</a:t>
            </a:r>
          </a:p>
          <a:p>
            <a:pPr marL="838190" lvl="1" indent="-380990">
              <a:buFont typeface="Arial" panose="020B0604020202020204" pitchFamily="34" charset="0"/>
              <a:buChar char="•"/>
            </a:pPr>
            <a:r>
              <a:rPr lang="en-US" sz="1900" dirty="0"/>
              <a:t>Azure Portal Metrics – Host Caching Read-Only</a:t>
            </a:r>
          </a:p>
          <a:p>
            <a:pPr marL="838190" lvl="1" indent="-380990">
              <a:buFont typeface="Arial" panose="020B0604020202020204" pitchFamily="34" charset="0"/>
              <a:buChar char="•"/>
            </a:pPr>
            <a:r>
              <a:rPr lang="en-US" sz="1900" dirty="0"/>
              <a:t>Most common Storage and VM size configuration recommendations </a:t>
            </a:r>
            <a:endParaRPr lang="en-NZ" sz="1900" dirty="0"/>
          </a:p>
        </p:txBody>
      </p:sp>
    </p:spTree>
    <p:extLst>
      <p:ext uri="{BB962C8B-B14F-4D97-AF65-F5344CB8AC3E}">
        <p14:creationId xmlns:p14="http://schemas.microsoft.com/office/powerpoint/2010/main" val="2072664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9B7F4-4F09-4EB2-A55C-B3F30A9D1644}"/>
              </a:ext>
            </a:extLst>
          </p:cNvPr>
          <p:cNvPicPr>
            <a:picLocks noChangeAspect="1"/>
          </p:cNvPicPr>
          <p:nvPr/>
        </p:nvPicPr>
        <p:blipFill>
          <a:blip r:embed="rId3"/>
          <a:stretch>
            <a:fillRect/>
          </a:stretch>
        </p:blipFill>
        <p:spPr>
          <a:xfrm>
            <a:off x="436773" y="2729544"/>
            <a:ext cx="7960000" cy="3960000"/>
          </a:xfrm>
          <a:prstGeom prst="rect">
            <a:avLst/>
          </a:prstGeom>
        </p:spPr>
      </p:pic>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416993" y="583916"/>
            <a:ext cx="11308283" cy="818705"/>
          </a:xfrm>
        </p:spPr>
        <p:txBody>
          <a:bodyPr/>
          <a:lstStyle/>
          <a:p>
            <a:r>
              <a:rPr lang="en-US" sz="3600" dirty="0"/>
              <a:t>Azure Portal Metrics – Host Caching None</a:t>
            </a:r>
          </a:p>
        </p:txBody>
      </p:sp>
      <p:sp>
        <p:nvSpPr>
          <p:cNvPr id="4" name="Rectangle 3">
            <a:extLst>
              <a:ext uri="{FF2B5EF4-FFF2-40B4-BE49-F238E27FC236}">
                <a16:creationId xmlns:a16="http://schemas.microsoft.com/office/drawing/2014/main" id="{8D0B2F25-4001-476F-8C01-50581F6E5269}"/>
              </a:ext>
            </a:extLst>
          </p:cNvPr>
          <p:cNvSpPr/>
          <p:nvPr/>
        </p:nvSpPr>
        <p:spPr>
          <a:xfrm>
            <a:off x="416993" y="1375327"/>
            <a:ext cx="5847329" cy="1354217"/>
          </a:xfrm>
          <a:prstGeom prst="rect">
            <a:avLst/>
          </a:prstGeom>
        </p:spPr>
        <p:txBody>
          <a:bodyPr wrap="square">
            <a:spAutoFit/>
          </a:bodyPr>
          <a:lstStyle/>
          <a:p>
            <a:pPr marL="342900" indent="-342900">
              <a:buFont typeface="+mj-lt"/>
              <a:buAutoNum type="arabicPeriod"/>
            </a:pPr>
            <a:r>
              <a:rPr lang="en-NZ" sz="1600" dirty="0"/>
              <a:t>Premium Data Disk Cache Read Miss (Max)</a:t>
            </a:r>
          </a:p>
          <a:p>
            <a:pPr marL="342900" indent="-342900">
              <a:buFont typeface="+mj-lt"/>
              <a:buAutoNum type="arabicPeriod"/>
            </a:pPr>
            <a:r>
              <a:rPr lang="en-NZ" sz="1600" dirty="0"/>
              <a:t>Premium Data Disk Cache Read Hit (Max)</a:t>
            </a:r>
          </a:p>
          <a:p>
            <a:pPr marL="342900" indent="-342900">
              <a:buFont typeface="+mj-lt"/>
              <a:buAutoNum type="arabicPeriod"/>
            </a:pPr>
            <a:r>
              <a:rPr lang="en-NZ" sz="1600" dirty="0"/>
              <a:t>Disk Read Operations/Sec (Max)</a:t>
            </a:r>
          </a:p>
          <a:p>
            <a:pPr marL="342900" indent="-342900">
              <a:buFont typeface="+mj-lt"/>
              <a:buAutoNum type="arabicPeriod"/>
            </a:pPr>
            <a:r>
              <a:rPr lang="en-NZ" sz="1600" dirty="0"/>
              <a:t>VM Cached Bandwidth Consumed Percentage (Max)</a:t>
            </a:r>
          </a:p>
          <a:p>
            <a:pPr marL="342900" indent="-342900">
              <a:buFont typeface="+mj-lt"/>
              <a:buAutoNum type="arabicPeriod"/>
            </a:pPr>
            <a:r>
              <a:rPr lang="en-NZ" sz="1600" dirty="0"/>
              <a:t>VM </a:t>
            </a:r>
            <a:r>
              <a:rPr lang="en-NZ" sz="1600" dirty="0" err="1"/>
              <a:t>Uncached</a:t>
            </a:r>
            <a:r>
              <a:rPr lang="en-NZ" sz="1600" dirty="0"/>
              <a:t> Bandwidth Consumed Percentage (Max)</a:t>
            </a:r>
          </a:p>
        </p:txBody>
      </p:sp>
      <p:pic>
        <p:nvPicPr>
          <p:cNvPr id="6" name="Picture 5">
            <a:extLst>
              <a:ext uri="{FF2B5EF4-FFF2-40B4-BE49-F238E27FC236}">
                <a16:creationId xmlns:a16="http://schemas.microsoft.com/office/drawing/2014/main" id="{FB92EC3B-34C0-4F1C-8F03-DEC9C7D33AD5}"/>
              </a:ext>
            </a:extLst>
          </p:cNvPr>
          <p:cNvPicPr>
            <a:picLocks noChangeAspect="1"/>
          </p:cNvPicPr>
          <p:nvPr/>
        </p:nvPicPr>
        <p:blipFill>
          <a:blip r:embed="rId4"/>
          <a:stretch>
            <a:fillRect/>
          </a:stretch>
        </p:blipFill>
        <p:spPr>
          <a:xfrm>
            <a:off x="7028086" y="1749862"/>
            <a:ext cx="3046201" cy="313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5807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20CB33-084F-4D5B-BE76-2C6E70353172}"/>
              </a:ext>
            </a:extLst>
          </p:cNvPr>
          <p:cNvPicPr>
            <a:picLocks noChangeAspect="1"/>
          </p:cNvPicPr>
          <p:nvPr/>
        </p:nvPicPr>
        <p:blipFill>
          <a:blip r:embed="rId3"/>
          <a:stretch>
            <a:fillRect/>
          </a:stretch>
        </p:blipFill>
        <p:spPr>
          <a:xfrm>
            <a:off x="489607" y="2729821"/>
            <a:ext cx="7700000" cy="3960000"/>
          </a:xfrm>
          <a:prstGeom prst="rect">
            <a:avLst/>
          </a:prstGeom>
        </p:spPr>
      </p:pic>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416993" y="583916"/>
            <a:ext cx="11308283" cy="818705"/>
          </a:xfrm>
        </p:spPr>
        <p:txBody>
          <a:bodyPr/>
          <a:lstStyle/>
          <a:p>
            <a:r>
              <a:rPr lang="en-US" sz="3600" dirty="0"/>
              <a:t>Azure Portal Metrics – Host Caching Read-Only</a:t>
            </a:r>
          </a:p>
        </p:txBody>
      </p:sp>
      <p:sp>
        <p:nvSpPr>
          <p:cNvPr id="4" name="Rectangle 3">
            <a:extLst>
              <a:ext uri="{FF2B5EF4-FFF2-40B4-BE49-F238E27FC236}">
                <a16:creationId xmlns:a16="http://schemas.microsoft.com/office/drawing/2014/main" id="{8D0B2F25-4001-476F-8C01-50581F6E5269}"/>
              </a:ext>
            </a:extLst>
          </p:cNvPr>
          <p:cNvSpPr/>
          <p:nvPr/>
        </p:nvSpPr>
        <p:spPr>
          <a:xfrm>
            <a:off x="416993" y="1375327"/>
            <a:ext cx="5847329" cy="1354217"/>
          </a:xfrm>
          <a:prstGeom prst="rect">
            <a:avLst/>
          </a:prstGeom>
        </p:spPr>
        <p:txBody>
          <a:bodyPr wrap="square">
            <a:spAutoFit/>
          </a:bodyPr>
          <a:lstStyle/>
          <a:p>
            <a:pPr marL="342900" indent="-342900">
              <a:buFont typeface="+mj-lt"/>
              <a:buAutoNum type="arabicPeriod"/>
            </a:pPr>
            <a:r>
              <a:rPr lang="en-NZ" sz="1600" dirty="0"/>
              <a:t>Premium Data Disk Cache Read Miss (Max)</a:t>
            </a:r>
          </a:p>
          <a:p>
            <a:pPr marL="342900" indent="-342900">
              <a:buFont typeface="+mj-lt"/>
              <a:buAutoNum type="arabicPeriod"/>
            </a:pPr>
            <a:r>
              <a:rPr lang="en-NZ" sz="1600" dirty="0"/>
              <a:t>Premium Data Disk Cache Read Hit (Max)</a:t>
            </a:r>
          </a:p>
          <a:p>
            <a:pPr marL="342900" indent="-342900">
              <a:buFont typeface="+mj-lt"/>
              <a:buAutoNum type="arabicPeriod"/>
            </a:pPr>
            <a:r>
              <a:rPr lang="en-NZ" sz="1600" dirty="0"/>
              <a:t>Disk Read Operations/Sec (Max)</a:t>
            </a:r>
          </a:p>
          <a:p>
            <a:pPr marL="342900" indent="-342900">
              <a:buFont typeface="+mj-lt"/>
              <a:buAutoNum type="arabicPeriod"/>
            </a:pPr>
            <a:r>
              <a:rPr lang="en-NZ" sz="1600" dirty="0"/>
              <a:t>VM Cached Bandwidth Consumed Percentage (Max)</a:t>
            </a:r>
          </a:p>
          <a:p>
            <a:pPr marL="342900" indent="-342900">
              <a:buFont typeface="+mj-lt"/>
              <a:buAutoNum type="arabicPeriod"/>
            </a:pPr>
            <a:r>
              <a:rPr lang="en-NZ" sz="1600" dirty="0"/>
              <a:t>VM </a:t>
            </a:r>
            <a:r>
              <a:rPr lang="en-NZ" sz="1600" dirty="0" err="1"/>
              <a:t>Uncached</a:t>
            </a:r>
            <a:r>
              <a:rPr lang="en-NZ" sz="1600" dirty="0"/>
              <a:t> Bandwidth Consumed Percentage (Max)</a:t>
            </a:r>
          </a:p>
        </p:txBody>
      </p:sp>
      <p:pic>
        <p:nvPicPr>
          <p:cNvPr id="3" name="Picture 2">
            <a:extLst>
              <a:ext uri="{FF2B5EF4-FFF2-40B4-BE49-F238E27FC236}">
                <a16:creationId xmlns:a16="http://schemas.microsoft.com/office/drawing/2014/main" id="{D7AE2A85-392E-45FE-B179-CE8620B871AF}"/>
              </a:ext>
            </a:extLst>
          </p:cNvPr>
          <p:cNvPicPr>
            <a:picLocks noChangeAspect="1"/>
          </p:cNvPicPr>
          <p:nvPr/>
        </p:nvPicPr>
        <p:blipFill>
          <a:blip r:embed="rId4"/>
          <a:stretch>
            <a:fillRect/>
          </a:stretch>
        </p:blipFill>
        <p:spPr>
          <a:xfrm>
            <a:off x="7016322" y="1745385"/>
            <a:ext cx="3046582" cy="313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1412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Most common Storage and VM size configuration recommendations </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66724" y="1290474"/>
            <a:ext cx="11308283" cy="5344787"/>
          </a:xfrm>
        </p:spPr>
        <p:txBody>
          <a:bodyPr/>
          <a:lstStyle/>
          <a:p>
            <a:pPr marL="285750" indent="-285750">
              <a:buFont typeface="Arial" panose="020B0604020202020204" pitchFamily="34" charset="0"/>
              <a:buChar char="•"/>
            </a:pPr>
            <a:r>
              <a:rPr lang="en-US" sz="2000" dirty="0"/>
              <a:t>Use memory optimized virtual machine sizes for the best performance of SQL Server workloads.</a:t>
            </a:r>
          </a:p>
          <a:p>
            <a:pPr marL="285750" indent="-285750">
              <a:buFont typeface="Arial" panose="020B0604020202020204" pitchFamily="34" charset="0"/>
              <a:buChar char="•"/>
            </a:pPr>
            <a:r>
              <a:rPr lang="en-US" sz="2000" dirty="0"/>
              <a:t>Use the Azure Virtual Machine marketplace images as the SQL Server settings and storage options are configured for optimal SQL Server performance.</a:t>
            </a:r>
          </a:p>
          <a:p>
            <a:pPr marL="285750" indent="-285750">
              <a:buFont typeface="Arial" panose="020B0604020202020204" pitchFamily="34" charset="0"/>
              <a:buChar char="•"/>
            </a:pPr>
            <a:r>
              <a:rPr lang="en-US" sz="2000" dirty="0"/>
              <a:t>Place data, log, and </a:t>
            </a:r>
            <a:r>
              <a:rPr lang="en-US" sz="2000" dirty="0" err="1"/>
              <a:t>tempdb</a:t>
            </a:r>
            <a:r>
              <a:rPr lang="en-US" sz="2000" dirty="0"/>
              <a:t> files on separate drives.</a:t>
            </a:r>
          </a:p>
          <a:p>
            <a:pPr marL="285750" indent="-285750">
              <a:buFont typeface="Arial" panose="020B0604020202020204" pitchFamily="34" charset="0"/>
              <a:buChar char="•"/>
            </a:pPr>
            <a:r>
              <a:rPr lang="en-US" sz="2000" dirty="0"/>
              <a:t>For the data drive, only use premium P30 and P40 disks to ensure the availability of cache support.</a:t>
            </a:r>
          </a:p>
          <a:p>
            <a:pPr marL="285750" indent="-285750">
              <a:buFont typeface="Arial" panose="020B0604020202020204" pitchFamily="34" charset="0"/>
              <a:buChar char="•"/>
            </a:pPr>
            <a:r>
              <a:rPr lang="en-US" sz="2000" dirty="0"/>
              <a:t>For the log drive try with P30 disks If sub-millisecond storage latency is required, use Azure ultra disks for the LDF.</a:t>
            </a:r>
          </a:p>
          <a:p>
            <a:pPr marL="285750" indent="-285750">
              <a:buFont typeface="Arial" panose="020B0604020202020204" pitchFamily="34" charset="0"/>
              <a:buChar char="•"/>
            </a:pPr>
            <a:r>
              <a:rPr lang="en-US" sz="2000" dirty="0"/>
              <a:t>In case of M-series VM consider Write Accelerator over using Azure ultra disks.</a:t>
            </a:r>
          </a:p>
          <a:p>
            <a:pPr marL="285750" indent="-285750">
              <a:buFont typeface="Arial" panose="020B0604020202020204" pitchFamily="34" charset="0"/>
              <a:buChar char="•"/>
            </a:pPr>
            <a:r>
              <a:rPr lang="en-US" sz="2000" dirty="0"/>
              <a:t>Place </a:t>
            </a:r>
            <a:r>
              <a:rPr lang="en-US" sz="2000" dirty="0" err="1"/>
              <a:t>tempdb</a:t>
            </a:r>
            <a:r>
              <a:rPr lang="en-US" sz="2000" dirty="0"/>
              <a:t> on the local ephemeral SSD D:\ drive after choosing the optimal VM size.</a:t>
            </a:r>
          </a:p>
          <a:p>
            <a:pPr marL="285750" indent="-285750">
              <a:buFont typeface="Arial" panose="020B0604020202020204" pitchFamily="34" charset="0"/>
              <a:buChar char="•"/>
            </a:pPr>
            <a:r>
              <a:rPr lang="en-US" sz="2000" dirty="0"/>
              <a:t>Stripe multiple Azure data disks to increase I/O bandwidth up to the target virtual machine's IOPS and throughput limits.</a:t>
            </a:r>
          </a:p>
          <a:p>
            <a:pPr marL="285750" indent="-285750">
              <a:buFont typeface="Arial" panose="020B0604020202020204" pitchFamily="34" charset="0"/>
              <a:buChar char="•"/>
            </a:pPr>
            <a:r>
              <a:rPr lang="en-US" sz="2000" dirty="0"/>
              <a:t>Set host caching to read-only for data file disks.</a:t>
            </a:r>
          </a:p>
          <a:p>
            <a:pPr marL="285750" indent="-285750">
              <a:buFont typeface="Arial" panose="020B0604020202020204" pitchFamily="34" charset="0"/>
              <a:buChar char="•"/>
            </a:pPr>
            <a:r>
              <a:rPr lang="en-US" sz="2000" dirty="0"/>
              <a:t>Set host caching to none for log file disks.</a:t>
            </a:r>
          </a:p>
          <a:p>
            <a:pPr marL="285750" indent="-285750">
              <a:buFont typeface="Arial" panose="020B0604020202020204" pitchFamily="34" charset="0"/>
              <a:buChar char="•"/>
            </a:pPr>
            <a:r>
              <a:rPr lang="en-US" sz="2000" dirty="0"/>
              <a:t>Format your data disk to use 64 KB allocation unit size for all data files, interleave same size as IO size, have proper number of columns. </a:t>
            </a:r>
          </a:p>
        </p:txBody>
      </p:sp>
    </p:spTree>
    <p:extLst>
      <p:ext uri="{BB962C8B-B14F-4D97-AF65-F5344CB8AC3E}">
        <p14:creationId xmlns:p14="http://schemas.microsoft.com/office/powerpoint/2010/main" val="309390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825373" y="1340659"/>
            <a:ext cx="6297836" cy="1506832"/>
          </a:xfrm>
        </p:spPr>
        <p:txBody>
          <a:bodyPr/>
          <a:lstStyle/>
          <a:p>
            <a:pPr marL="0" indent="0">
              <a:buNone/>
            </a:pPr>
            <a:r>
              <a:rPr lang="en-NZ" sz="8000" dirty="0"/>
              <a:t>Q&amp;A</a:t>
            </a:r>
          </a:p>
        </p:txBody>
      </p:sp>
      <p:sp>
        <p:nvSpPr>
          <p:cNvPr id="14" name="Text Placeholder 2">
            <a:extLst>
              <a:ext uri="{FF2B5EF4-FFF2-40B4-BE49-F238E27FC236}">
                <a16:creationId xmlns:a16="http://schemas.microsoft.com/office/drawing/2014/main" id="{02C1FB92-DEC4-4BE7-A330-76DD001E2BE5}"/>
              </a:ext>
            </a:extLst>
          </p:cNvPr>
          <p:cNvSpPr txBox="1">
            <a:spLocks/>
          </p:cNvSpPr>
          <p:nvPr/>
        </p:nvSpPr>
        <p:spPr>
          <a:xfrm>
            <a:off x="1748487" y="3660824"/>
            <a:ext cx="767726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a:t>ZORAN BARAC, Principal Data Architect @ CIN7</a:t>
            </a:r>
          </a:p>
          <a:p>
            <a:r>
              <a:rPr lang="en-US" sz="2800" b="1" dirty="0"/>
              <a:t>MCT, MCSE</a:t>
            </a:r>
          </a:p>
        </p:txBody>
      </p:sp>
      <p:sp>
        <p:nvSpPr>
          <p:cNvPr id="15" name="Text Placeholder 2">
            <a:extLst>
              <a:ext uri="{FF2B5EF4-FFF2-40B4-BE49-F238E27FC236}">
                <a16:creationId xmlns:a16="http://schemas.microsoft.com/office/drawing/2014/main" id="{5594A154-95A7-45D6-B2D4-455BE825853C}"/>
              </a:ext>
            </a:extLst>
          </p:cNvPr>
          <p:cNvSpPr txBox="1">
            <a:spLocks/>
          </p:cNvSpPr>
          <p:nvPr/>
        </p:nvSpPr>
        <p:spPr>
          <a:xfrm>
            <a:off x="2185373" y="5915168"/>
            <a:ext cx="7677261" cy="520700"/>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3"/>
              </a:rPr>
              <a:t>zoran.barac.zof@gmail.com</a:t>
            </a:r>
            <a:r>
              <a:rPr lang="en-US" sz="2400" dirty="0"/>
              <a:t> </a:t>
            </a:r>
          </a:p>
          <a:p>
            <a:r>
              <a:rPr lang="en-US" sz="2400" dirty="0">
                <a:hlinkClick r:id="rId4"/>
              </a:rPr>
              <a:t>blog.sqlserveronline.com</a:t>
            </a:r>
            <a:r>
              <a:rPr lang="en-US" sz="2400" dirty="0"/>
              <a:t>  </a:t>
            </a:r>
          </a:p>
          <a:p>
            <a:r>
              <a:rPr lang="en-US" sz="2400" dirty="0">
                <a:hlinkClick r:id="rId5"/>
              </a:rPr>
              <a:t>www.linkedin.com/in/zoran-barac/</a:t>
            </a:r>
            <a:r>
              <a:rPr lang="en-US" sz="2400" dirty="0"/>
              <a:t> </a:t>
            </a:r>
          </a:p>
          <a:p>
            <a:r>
              <a:rPr lang="en-NZ" sz="2400" dirty="0">
                <a:hlinkClick r:id="rId6"/>
              </a:rPr>
              <a:t>www.meetup.com/Auckland-SQL-User-Group/</a:t>
            </a:r>
            <a:endParaRPr lang="en-US" sz="2400" dirty="0"/>
          </a:p>
        </p:txBody>
      </p:sp>
      <p:pic>
        <p:nvPicPr>
          <p:cNvPr id="16" name="Picture 2" descr="Image result for email logo png">
            <a:extLst>
              <a:ext uri="{FF2B5EF4-FFF2-40B4-BE49-F238E27FC236}">
                <a16:creationId xmlns:a16="http://schemas.microsoft.com/office/drawing/2014/main" id="{5798D7CF-37A1-4D2B-8C52-047C9A6E33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5373" y="474622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blog logo png">
            <a:extLst>
              <a:ext uri="{FF2B5EF4-FFF2-40B4-BE49-F238E27FC236}">
                <a16:creationId xmlns:a16="http://schemas.microsoft.com/office/drawing/2014/main" id="{A30C7FAC-C2CB-4A68-B130-287154D9D4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5373" y="515734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linkedin logo png">
            <a:extLst>
              <a:ext uri="{FF2B5EF4-FFF2-40B4-BE49-F238E27FC236}">
                <a16:creationId xmlns:a16="http://schemas.microsoft.com/office/drawing/2014/main" id="{25558647-B9F5-47AC-94D9-C10EFCB9D7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5373" y="561957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meetup logo">
            <a:extLst>
              <a:ext uri="{FF2B5EF4-FFF2-40B4-BE49-F238E27FC236}">
                <a16:creationId xmlns:a16="http://schemas.microsoft.com/office/drawing/2014/main" id="{AF5B5325-3889-4E79-8E7D-0AE4B63199A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25373" y="6063693"/>
            <a:ext cx="374725"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734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019D391-B321-432F-A671-9976CEC6DC40}"/>
              </a:ext>
            </a:extLst>
          </p:cNvPr>
          <p:cNvSpPr txBox="1">
            <a:spLocks/>
          </p:cNvSpPr>
          <p:nvPr/>
        </p:nvSpPr>
        <p:spPr>
          <a:xfrm>
            <a:off x="1331087" y="1026075"/>
            <a:ext cx="9850057" cy="2203262"/>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US" sz="5400" dirty="0"/>
              <a:t>Validate your workload</a:t>
            </a:r>
          </a:p>
          <a:p>
            <a:endParaRPr lang="en-US" sz="4000" dirty="0">
              <a:solidFill>
                <a:schemeClr val="tx1">
                  <a:lumMod val="85000"/>
                  <a:lumOff val="15000"/>
                </a:schemeClr>
              </a:solidFill>
            </a:endParaRPr>
          </a:p>
        </p:txBody>
      </p:sp>
      <p:sp>
        <p:nvSpPr>
          <p:cNvPr id="5" name="Rectangle 4">
            <a:extLst>
              <a:ext uri="{FF2B5EF4-FFF2-40B4-BE49-F238E27FC236}">
                <a16:creationId xmlns:a16="http://schemas.microsoft.com/office/drawing/2014/main" id="{0D47A9BE-40A1-4A86-B165-C0F0B123307C}"/>
              </a:ext>
            </a:extLst>
          </p:cNvPr>
          <p:cNvSpPr/>
          <p:nvPr/>
        </p:nvSpPr>
        <p:spPr>
          <a:xfrm>
            <a:off x="1884309" y="2452173"/>
            <a:ext cx="7642749" cy="954107"/>
          </a:xfrm>
          <a:prstGeom prst="rect">
            <a:avLst/>
          </a:prstGeom>
        </p:spPr>
        <p:txBody>
          <a:bodyPr wrap="square">
            <a:spAutoFit/>
          </a:bodyPr>
          <a:lstStyle/>
          <a:p>
            <a:pPr marL="285750" indent="-285750">
              <a:buFont typeface="Arial" panose="020B0604020202020204" pitchFamily="34" charset="0"/>
              <a:buChar char="•"/>
            </a:pPr>
            <a:r>
              <a:rPr lang="en-US" sz="2800" dirty="0"/>
              <a:t>Counters to measure workload requirements</a:t>
            </a:r>
            <a:endParaRPr lang="en-NZ" sz="2800" dirty="0"/>
          </a:p>
          <a:p>
            <a:pPr marL="285750" indent="-285750">
              <a:buFont typeface="Arial" panose="020B0604020202020204" pitchFamily="34" charset="0"/>
              <a:buChar char="•"/>
            </a:pPr>
            <a:r>
              <a:rPr lang="en-US" sz="2800" dirty="0"/>
              <a:t>Workload performance indicators - IOPS</a:t>
            </a:r>
          </a:p>
        </p:txBody>
      </p:sp>
    </p:spTree>
    <p:extLst>
      <p:ext uri="{BB962C8B-B14F-4D97-AF65-F5344CB8AC3E}">
        <p14:creationId xmlns:p14="http://schemas.microsoft.com/office/powerpoint/2010/main" val="952516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400" dirty="0"/>
              <a:t>Counters to measure workload requirements</a:t>
            </a:r>
          </a:p>
        </p:txBody>
      </p:sp>
      <p:graphicFrame>
        <p:nvGraphicFramePr>
          <p:cNvPr id="3" name="Table 2">
            <a:extLst>
              <a:ext uri="{FF2B5EF4-FFF2-40B4-BE49-F238E27FC236}">
                <a16:creationId xmlns:a16="http://schemas.microsoft.com/office/drawing/2014/main" id="{E1B6EEA3-182B-41B6-8BD3-DB8D0CD38801}"/>
              </a:ext>
            </a:extLst>
          </p:cNvPr>
          <p:cNvGraphicFramePr>
            <a:graphicFrameLocks noGrp="1"/>
          </p:cNvGraphicFramePr>
          <p:nvPr>
            <p:extLst>
              <p:ext uri="{D42A27DB-BD31-4B8C-83A1-F6EECF244321}">
                <p14:modId xmlns:p14="http://schemas.microsoft.com/office/powerpoint/2010/main" val="1815345227"/>
              </p:ext>
            </p:extLst>
          </p:nvPr>
        </p:nvGraphicFramePr>
        <p:xfrm>
          <a:off x="218537" y="1402621"/>
          <a:ext cx="11736902" cy="3113661"/>
        </p:xfrm>
        <a:graphic>
          <a:graphicData uri="http://schemas.openxmlformats.org/drawingml/2006/table">
            <a:tbl>
              <a:tblPr firstRow="1" firstCol="1" bandRow="1">
                <a:tableStyleId>{9D7B26C5-4107-4FEC-AEDC-1716B250A1EF}</a:tableStyleId>
              </a:tblPr>
              <a:tblGrid>
                <a:gridCol w="3268466">
                  <a:extLst>
                    <a:ext uri="{9D8B030D-6E8A-4147-A177-3AD203B41FA5}">
                      <a16:colId xmlns:a16="http://schemas.microsoft.com/office/drawing/2014/main" val="885502736"/>
                    </a:ext>
                  </a:extLst>
                </a:gridCol>
                <a:gridCol w="5452281">
                  <a:extLst>
                    <a:ext uri="{9D8B030D-6E8A-4147-A177-3AD203B41FA5}">
                      <a16:colId xmlns:a16="http://schemas.microsoft.com/office/drawing/2014/main" val="797044526"/>
                    </a:ext>
                  </a:extLst>
                </a:gridCol>
                <a:gridCol w="3016155">
                  <a:extLst>
                    <a:ext uri="{9D8B030D-6E8A-4147-A177-3AD203B41FA5}">
                      <a16:colId xmlns:a16="http://schemas.microsoft.com/office/drawing/2014/main" val="1460767420"/>
                    </a:ext>
                  </a:extLst>
                </a:gridCol>
              </a:tblGrid>
              <a:tr h="277973">
                <a:tc>
                  <a:txBody>
                    <a:bodyPr/>
                    <a:lstStyle/>
                    <a:p>
                      <a:pPr>
                        <a:lnSpc>
                          <a:spcPct val="107000"/>
                        </a:lnSpc>
                        <a:spcAft>
                          <a:spcPts val="0"/>
                        </a:spcAft>
                      </a:pPr>
                      <a:r>
                        <a:rPr lang="en-NZ" sz="1700" dirty="0">
                          <a:effectLst/>
                        </a:rPr>
                        <a:t>Counter</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Description</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a:effectLst/>
                        </a:rPr>
                        <a:t>PerfMon</a:t>
                      </a:r>
                      <a:endParaRPr lang="en-NZ" sz="170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extLst>
                  <a:ext uri="{0D108BD9-81ED-4DB2-BD59-A6C34878D82A}">
                    <a16:rowId xmlns:a16="http://schemas.microsoft.com/office/drawing/2014/main" val="346031525"/>
                  </a:ext>
                </a:extLst>
              </a:tr>
              <a:tr h="552927">
                <a:tc>
                  <a:txBody>
                    <a:bodyPr/>
                    <a:lstStyle/>
                    <a:p>
                      <a:pPr>
                        <a:lnSpc>
                          <a:spcPct val="107000"/>
                        </a:lnSpc>
                        <a:spcAft>
                          <a:spcPts val="0"/>
                        </a:spcAft>
                      </a:pPr>
                      <a:r>
                        <a:rPr lang="en-NZ" sz="1700" dirty="0">
                          <a:effectLst/>
                        </a:rPr>
                        <a:t>Latency</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Total time to complete a disk IO request.</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Average Disk sec/Read</a:t>
                      </a:r>
                      <a:br>
                        <a:rPr lang="en-NZ" sz="1700" dirty="0">
                          <a:effectLst/>
                        </a:rPr>
                      </a:br>
                      <a:r>
                        <a:rPr lang="en-NZ" sz="1700" dirty="0">
                          <a:effectLst/>
                        </a:rPr>
                        <a:t>Average disk sec/Write</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extLst>
                  <a:ext uri="{0D108BD9-81ED-4DB2-BD59-A6C34878D82A}">
                    <a16:rowId xmlns:a16="http://schemas.microsoft.com/office/drawing/2014/main" val="2420883506"/>
                  </a:ext>
                </a:extLst>
              </a:tr>
              <a:tr h="552927">
                <a:tc>
                  <a:txBody>
                    <a:bodyPr/>
                    <a:lstStyle/>
                    <a:p>
                      <a:pPr>
                        <a:lnSpc>
                          <a:spcPct val="107000"/>
                        </a:lnSpc>
                        <a:spcAft>
                          <a:spcPts val="0"/>
                        </a:spcAft>
                      </a:pPr>
                      <a:r>
                        <a:rPr lang="en-NZ" sz="1700" dirty="0">
                          <a:effectLst/>
                        </a:rPr>
                        <a:t>IOPS or Transactions per second</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Number of I/O requests issued to the storage disk per second.</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Disk Reads/sec</a:t>
                      </a:r>
                      <a:br>
                        <a:rPr lang="en-NZ" sz="1700" dirty="0">
                          <a:effectLst/>
                        </a:rPr>
                      </a:br>
                      <a:r>
                        <a:rPr lang="en-NZ" sz="1700" dirty="0">
                          <a:effectLst/>
                        </a:rPr>
                        <a:t>Disk Writes/sec</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extLst>
                  <a:ext uri="{0D108BD9-81ED-4DB2-BD59-A6C34878D82A}">
                    <a16:rowId xmlns:a16="http://schemas.microsoft.com/office/drawing/2014/main" val="3698670307"/>
                  </a:ext>
                </a:extLst>
              </a:tr>
              <a:tr h="552927">
                <a:tc>
                  <a:txBody>
                    <a:bodyPr/>
                    <a:lstStyle/>
                    <a:p>
                      <a:pPr>
                        <a:lnSpc>
                          <a:spcPct val="107000"/>
                        </a:lnSpc>
                        <a:spcAft>
                          <a:spcPts val="0"/>
                        </a:spcAft>
                      </a:pPr>
                      <a:r>
                        <a:rPr lang="en-NZ" sz="1700" dirty="0">
                          <a:effectLst/>
                        </a:rPr>
                        <a:t>IO size</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a:effectLst/>
                        </a:rPr>
                        <a:t>The size of I/O requests issues to the storage disks.</a:t>
                      </a:r>
                      <a:endParaRPr lang="en-NZ" sz="170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Average Disk Bytes/Read</a:t>
                      </a:r>
                      <a:br>
                        <a:rPr lang="en-NZ" sz="1700" dirty="0">
                          <a:effectLst/>
                        </a:rPr>
                      </a:br>
                      <a:r>
                        <a:rPr lang="en-NZ" sz="1700" dirty="0">
                          <a:effectLst/>
                        </a:rPr>
                        <a:t>Average Disk Bytes/Write</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extLst>
                  <a:ext uri="{0D108BD9-81ED-4DB2-BD59-A6C34878D82A}">
                    <a16:rowId xmlns:a16="http://schemas.microsoft.com/office/drawing/2014/main" val="291178905"/>
                  </a:ext>
                </a:extLst>
              </a:tr>
              <a:tr h="552927">
                <a:tc>
                  <a:txBody>
                    <a:bodyPr/>
                    <a:lstStyle/>
                    <a:p>
                      <a:pPr>
                        <a:lnSpc>
                          <a:spcPct val="107000"/>
                        </a:lnSpc>
                        <a:spcAft>
                          <a:spcPts val="0"/>
                        </a:spcAft>
                      </a:pPr>
                      <a:r>
                        <a:rPr lang="en-NZ" sz="1700" dirty="0">
                          <a:effectLst/>
                        </a:rPr>
                        <a:t>Throughput</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Amount of data read from or written to the disk per second.</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Disk Read Bytes/sec</a:t>
                      </a:r>
                      <a:br>
                        <a:rPr lang="en-NZ" sz="1700" dirty="0">
                          <a:effectLst/>
                        </a:rPr>
                      </a:br>
                      <a:r>
                        <a:rPr lang="en-NZ" sz="1700" dirty="0">
                          <a:effectLst/>
                        </a:rPr>
                        <a:t>Disk Write Bytes/sec</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extLst>
                  <a:ext uri="{0D108BD9-81ED-4DB2-BD59-A6C34878D82A}">
                    <a16:rowId xmlns:a16="http://schemas.microsoft.com/office/drawing/2014/main" val="955637556"/>
                  </a:ext>
                </a:extLst>
              </a:tr>
              <a:tr h="243757">
                <a:tc>
                  <a:txBody>
                    <a:bodyPr/>
                    <a:lstStyle/>
                    <a:p>
                      <a:pPr>
                        <a:lnSpc>
                          <a:spcPct val="107000"/>
                        </a:lnSpc>
                        <a:spcAft>
                          <a:spcPts val="0"/>
                        </a:spcAft>
                      </a:pPr>
                      <a:r>
                        <a:rPr lang="en-NZ" sz="1700" dirty="0">
                          <a:effectLst/>
                        </a:rPr>
                        <a:t>Max. Memory</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a:effectLst/>
                        </a:rPr>
                        <a:t>Amount of memory required to run application smoothly</a:t>
                      </a:r>
                      <a:endParaRPr lang="en-NZ" sz="170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a:effectLst/>
                        </a:rPr>
                        <a:t>% Committed Bytes in Use</a:t>
                      </a:r>
                      <a:endParaRPr lang="en-NZ" sz="170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extLst>
                  <a:ext uri="{0D108BD9-81ED-4DB2-BD59-A6C34878D82A}">
                    <a16:rowId xmlns:a16="http://schemas.microsoft.com/office/drawing/2014/main" val="3534472532"/>
                  </a:ext>
                </a:extLst>
              </a:tr>
              <a:tr h="306289">
                <a:tc>
                  <a:txBody>
                    <a:bodyPr/>
                    <a:lstStyle/>
                    <a:p>
                      <a:pPr>
                        <a:lnSpc>
                          <a:spcPct val="107000"/>
                        </a:lnSpc>
                        <a:spcAft>
                          <a:spcPts val="0"/>
                        </a:spcAft>
                      </a:pPr>
                      <a:r>
                        <a:rPr lang="en-NZ" sz="1700" dirty="0">
                          <a:effectLst/>
                        </a:rPr>
                        <a:t>Max. CPU</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Amount CPU required to run application smoothly</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tc>
                  <a:txBody>
                    <a:bodyPr/>
                    <a:lstStyle/>
                    <a:p>
                      <a:pPr>
                        <a:lnSpc>
                          <a:spcPct val="107000"/>
                        </a:lnSpc>
                        <a:spcAft>
                          <a:spcPts val="0"/>
                        </a:spcAft>
                      </a:pPr>
                      <a:r>
                        <a:rPr lang="en-NZ" sz="1700" dirty="0">
                          <a:effectLst/>
                        </a:rPr>
                        <a:t>% Processor time</a:t>
                      </a:r>
                      <a:endParaRPr lang="en-NZ"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9041" marR="9041" marT="9041" marB="9041"/>
                </a:tc>
                <a:extLst>
                  <a:ext uri="{0D108BD9-81ED-4DB2-BD59-A6C34878D82A}">
                    <a16:rowId xmlns:a16="http://schemas.microsoft.com/office/drawing/2014/main" val="3694188420"/>
                  </a:ext>
                </a:extLst>
              </a:tr>
            </a:tbl>
          </a:graphicData>
        </a:graphic>
      </p:graphicFrame>
      <p:pic>
        <p:nvPicPr>
          <p:cNvPr id="4" name="Picture 3">
            <a:extLst>
              <a:ext uri="{FF2B5EF4-FFF2-40B4-BE49-F238E27FC236}">
                <a16:creationId xmlns:a16="http://schemas.microsoft.com/office/drawing/2014/main" id="{4F918302-A478-48F7-B262-F0651CDC23CA}"/>
              </a:ext>
            </a:extLst>
          </p:cNvPr>
          <p:cNvPicPr>
            <a:picLocks noChangeAspect="1"/>
          </p:cNvPicPr>
          <p:nvPr/>
        </p:nvPicPr>
        <p:blipFill>
          <a:blip r:embed="rId3"/>
          <a:stretch>
            <a:fillRect/>
          </a:stretch>
        </p:blipFill>
        <p:spPr>
          <a:xfrm>
            <a:off x="218537" y="4716997"/>
            <a:ext cx="8182055" cy="1980000"/>
          </a:xfrm>
          <a:prstGeom prst="rect">
            <a:avLst/>
          </a:prstGeom>
        </p:spPr>
      </p:pic>
      <p:sp>
        <p:nvSpPr>
          <p:cNvPr id="5" name="Rectangle 4">
            <a:extLst>
              <a:ext uri="{FF2B5EF4-FFF2-40B4-BE49-F238E27FC236}">
                <a16:creationId xmlns:a16="http://schemas.microsoft.com/office/drawing/2014/main" id="{D1BE801E-349D-43AC-84FA-4EDE594CE1A0}"/>
              </a:ext>
            </a:extLst>
          </p:cNvPr>
          <p:cNvSpPr/>
          <p:nvPr/>
        </p:nvSpPr>
        <p:spPr>
          <a:xfrm>
            <a:off x="8739117" y="4889089"/>
            <a:ext cx="2986160" cy="1384995"/>
          </a:xfrm>
          <a:prstGeom prst="rect">
            <a:avLst/>
          </a:prstGeom>
        </p:spPr>
        <p:txBody>
          <a:bodyPr wrap="square">
            <a:spAutoFit/>
          </a:bodyPr>
          <a:lstStyle/>
          <a:p>
            <a:r>
              <a:rPr lang="en-NZ" sz="2800" b="1" dirty="0"/>
              <a:t>IOPS</a:t>
            </a:r>
          </a:p>
          <a:p>
            <a:r>
              <a:rPr lang="en-NZ" sz="2800" b="1" dirty="0"/>
              <a:t>Throughput</a:t>
            </a:r>
          </a:p>
          <a:p>
            <a:r>
              <a:rPr lang="en-NZ" sz="2800" b="1" dirty="0"/>
              <a:t>Latency</a:t>
            </a:r>
          </a:p>
        </p:txBody>
      </p:sp>
      <p:sp>
        <p:nvSpPr>
          <p:cNvPr id="6" name="TextBox 5">
            <a:extLst>
              <a:ext uri="{FF2B5EF4-FFF2-40B4-BE49-F238E27FC236}">
                <a16:creationId xmlns:a16="http://schemas.microsoft.com/office/drawing/2014/main" id="{9F18B574-466C-4A2C-ABA2-4C4AEF908DB7}"/>
              </a:ext>
            </a:extLst>
          </p:cNvPr>
          <p:cNvSpPr txBox="1"/>
          <p:nvPr/>
        </p:nvSpPr>
        <p:spPr>
          <a:xfrm>
            <a:off x="790153" y="6280438"/>
            <a:ext cx="1425455" cy="400110"/>
          </a:xfrm>
          <a:prstGeom prst="rect">
            <a:avLst/>
          </a:prstGeom>
          <a:noFill/>
        </p:spPr>
        <p:txBody>
          <a:bodyPr wrap="square" rtlCol="0">
            <a:spAutoFit/>
          </a:bodyPr>
          <a:lstStyle/>
          <a:p>
            <a:r>
              <a:rPr lang="en-NZ" sz="2000" b="1" dirty="0"/>
              <a:t>10000</a:t>
            </a:r>
          </a:p>
        </p:txBody>
      </p:sp>
      <p:sp>
        <p:nvSpPr>
          <p:cNvPr id="7" name="TextBox 6">
            <a:extLst>
              <a:ext uri="{FF2B5EF4-FFF2-40B4-BE49-F238E27FC236}">
                <a16:creationId xmlns:a16="http://schemas.microsoft.com/office/drawing/2014/main" id="{25D8BD50-34AA-410E-89E3-B0C21A05EB74}"/>
              </a:ext>
            </a:extLst>
          </p:cNvPr>
          <p:cNvSpPr txBox="1"/>
          <p:nvPr/>
        </p:nvSpPr>
        <p:spPr>
          <a:xfrm>
            <a:off x="3882644" y="6280438"/>
            <a:ext cx="1425455" cy="400110"/>
          </a:xfrm>
          <a:prstGeom prst="rect">
            <a:avLst/>
          </a:prstGeom>
          <a:noFill/>
        </p:spPr>
        <p:txBody>
          <a:bodyPr wrap="square" rtlCol="0">
            <a:spAutoFit/>
          </a:bodyPr>
          <a:lstStyle/>
          <a:p>
            <a:r>
              <a:rPr lang="en-NZ" sz="2000" b="1" dirty="0"/>
              <a:t>64K</a:t>
            </a:r>
          </a:p>
        </p:txBody>
      </p:sp>
      <p:sp>
        <p:nvSpPr>
          <p:cNvPr id="8" name="TextBox 7">
            <a:extLst>
              <a:ext uri="{FF2B5EF4-FFF2-40B4-BE49-F238E27FC236}">
                <a16:creationId xmlns:a16="http://schemas.microsoft.com/office/drawing/2014/main" id="{B6980501-5CA7-4692-8F4F-D726226A0601}"/>
              </a:ext>
            </a:extLst>
          </p:cNvPr>
          <p:cNvSpPr txBox="1"/>
          <p:nvPr/>
        </p:nvSpPr>
        <p:spPr>
          <a:xfrm>
            <a:off x="6639371" y="6283846"/>
            <a:ext cx="1180796" cy="400110"/>
          </a:xfrm>
          <a:prstGeom prst="rect">
            <a:avLst/>
          </a:prstGeom>
          <a:noFill/>
        </p:spPr>
        <p:txBody>
          <a:bodyPr wrap="square" rtlCol="0">
            <a:spAutoFit/>
          </a:bodyPr>
          <a:lstStyle/>
          <a:p>
            <a:r>
              <a:rPr lang="en-NZ" sz="2000" b="1" dirty="0"/>
              <a:t>625MB/s</a:t>
            </a:r>
          </a:p>
        </p:txBody>
      </p:sp>
    </p:spTree>
    <p:extLst>
      <p:ext uri="{BB962C8B-B14F-4D97-AF65-F5344CB8AC3E}">
        <p14:creationId xmlns:p14="http://schemas.microsoft.com/office/powerpoint/2010/main" val="409946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400" dirty="0"/>
              <a:t>Workload performance indicators</a:t>
            </a:r>
          </a:p>
        </p:txBody>
      </p:sp>
      <p:sp>
        <p:nvSpPr>
          <p:cNvPr id="3" name="Rectangle 2">
            <a:extLst>
              <a:ext uri="{FF2B5EF4-FFF2-40B4-BE49-F238E27FC236}">
                <a16:creationId xmlns:a16="http://schemas.microsoft.com/office/drawing/2014/main" id="{4D300232-2E6D-4301-839E-8DE1F1FD2E9E}"/>
              </a:ext>
            </a:extLst>
          </p:cNvPr>
          <p:cNvSpPr/>
          <p:nvPr/>
        </p:nvSpPr>
        <p:spPr>
          <a:xfrm>
            <a:off x="482302" y="1581012"/>
            <a:ext cx="11066032" cy="4154984"/>
          </a:xfrm>
          <a:prstGeom prst="rect">
            <a:avLst/>
          </a:prstGeom>
        </p:spPr>
        <p:txBody>
          <a:bodyPr wrap="square">
            <a:spAutoFit/>
          </a:bodyPr>
          <a:lstStyle/>
          <a:p>
            <a:pPr marL="285750" indent="-285750">
              <a:buFont typeface="Arial" panose="020B0604020202020204" pitchFamily="34" charset="0"/>
              <a:buChar char="•"/>
            </a:pPr>
            <a:r>
              <a:rPr lang="en-NZ" sz="2400" dirty="0"/>
              <a:t>Collect IOPS requirements of your current workload for Log, Data and </a:t>
            </a:r>
            <a:r>
              <a:rPr lang="en-NZ" sz="2400" dirty="0" err="1"/>
              <a:t>Tempdb</a:t>
            </a:r>
            <a:endParaRPr lang="en-NZ" sz="2400" dirty="0"/>
          </a:p>
          <a:p>
            <a:pPr marL="285750" indent="-285750">
              <a:buFont typeface="Arial" panose="020B0604020202020204" pitchFamily="34" charset="0"/>
              <a:buChar char="•"/>
            </a:pPr>
            <a:r>
              <a:rPr lang="en-NZ" sz="2400" dirty="0"/>
              <a:t>On that base choose VM size that can fit your IOPS requirements</a:t>
            </a:r>
          </a:p>
          <a:p>
            <a:pPr marL="285750" indent="-285750">
              <a:buFont typeface="Arial" panose="020B0604020202020204" pitchFamily="34" charset="0"/>
              <a:buChar char="•"/>
            </a:pPr>
            <a:r>
              <a:rPr lang="en-NZ" sz="2400" dirty="0"/>
              <a:t>For </a:t>
            </a:r>
            <a:r>
              <a:rPr lang="en-NZ" sz="2400" dirty="0" err="1"/>
              <a:t>Tempdb</a:t>
            </a:r>
            <a:r>
              <a:rPr lang="en-NZ" sz="2400" dirty="0"/>
              <a:t> heavy workload choose VM with Local/Ephemeral SSD Drive</a:t>
            </a:r>
          </a:p>
          <a:p>
            <a:pPr marL="285750" indent="-285750">
              <a:buFont typeface="Arial" panose="020B0604020202020204" pitchFamily="34" charset="0"/>
              <a:buChar char="•"/>
            </a:pPr>
            <a:r>
              <a:rPr lang="en-NZ" sz="2400" dirty="0"/>
              <a:t>Choose VM with Premium SSD Drive Support and enable read only cache for Data drives (&lt;4TB)</a:t>
            </a:r>
          </a:p>
          <a:p>
            <a:pPr marL="285750" indent="-285750">
              <a:buFont typeface="Arial" panose="020B0604020202020204" pitchFamily="34" charset="0"/>
              <a:buChar char="•"/>
            </a:pPr>
            <a:r>
              <a:rPr lang="en-NZ" sz="2400" dirty="0"/>
              <a:t>Use multiple disks and stripe them together to get a combined higher IOPS and Throughput limit.</a:t>
            </a:r>
          </a:p>
          <a:p>
            <a:pPr marL="285750" indent="-285750">
              <a:buFont typeface="Arial" panose="020B0604020202020204" pitchFamily="34" charset="0"/>
              <a:buChar char="•"/>
            </a:pPr>
            <a:r>
              <a:rPr lang="en-NZ" sz="2400" dirty="0"/>
              <a:t>If you need higher write throughput use Ultra Disk or Write Acceleration (Only M series)</a:t>
            </a:r>
          </a:p>
          <a:p>
            <a:pPr marL="285750" indent="-285750">
              <a:buFont typeface="Arial" panose="020B0604020202020204" pitchFamily="34" charset="0"/>
              <a:buChar char="•"/>
            </a:pPr>
            <a:r>
              <a:rPr lang="en-NZ" sz="2400" dirty="0"/>
              <a:t>Monitor performance to see if there are any throughput or IOPS bottlenecks.</a:t>
            </a:r>
          </a:p>
          <a:p>
            <a:pPr marL="285750" indent="-285750">
              <a:buFont typeface="Arial" panose="020B0604020202020204" pitchFamily="34" charset="0"/>
              <a:buChar char="•"/>
            </a:pPr>
            <a:r>
              <a:rPr lang="en-NZ" sz="2400" dirty="0"/>
              <a:t>If there is still bottlenecks consider using Ultra disks for Data files</a:t>
            </a:r>
          </a:p>
        </p:txBody>
      </p:sp>
    </p:spTree>
    <p:extLst>
      <p:ext uri="{BB962C8B-B14F-4D97-AF65-F5344CB8AC3E}">
        <p14:creationId xmlns:p14="http://schemas.microsoft.com/office/powerpoint/2010/main" val="1126081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F324EA67-4F0F-4844-998E-71071F685CE5}"/>
              </a:ext>
            </a:extLst>
          </p:cNvPr>
          <p:cNvSpPr txBox="1">
            <a:spLocks/>
          </p:cNvSpPr>
          <p:nvPr/>
        </p:nvSpPr>
        <p:spPr>
          <a:xfrm>
            <a:off x="1331087" y="1026075"/>
            <a:ext cx="10359343" cy="2203262"/>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US" sz="5400" dirty="0"/>
              <a:t>Azure VM categories and series</a:t>
            </a:r>
          </a:p>
          <a:p>
            <a:pPr algn="l"/>
            <a:endParaRPr lang="en-US" sz="4000" dirty="0">
              <a:solidFill>
                <a:schemeClr val="tx1">
                  <a:lumMod val="85000"/>
                  <a:lumOff val="15000"/>
                </a:schemeClr>
              </a:solidFill>
            </a:endParaRPr>
          </a:p>
        </p:txBody>
      </p:sp>
      <p:sp>
        <p:nvSpPr>
          <p:cNvPr id="12" name="Rectangle 11">
            <a:extLst>
              <a:ext uri="{FF2B5EF4-FFF2-40B4-BE49-F238E27FC236}">
                <a16:creationId xmlns:a16="http://schemas.microsoft.com/office/drawing/2014/main" id="{E0E141A8-51C5-4334-8935-867CD61BD8F9}"/>
              </a:ext>
            </a:extLst>
          </p:cNvPr>
          <p:cNvSpPr/>
          <p:nvPr/>
        </p:nvSpPr>
        <p:spPr>
          <a:xfrm>
            <a:off x="1917077" y="2330469"/>
            <a:ext cx="8209562" cy="1569660"/>
          </a:xfrm>
          <a:prstGeom prst="rect">
            <a:avLst/>
          </a:prstGeom>
        </p:spPr>
        <p:txBody>
          <a:bodyPr wrap="square">
            <a:spAutoFit/>
          </a:bodyPr>
          <a:lstStyle/>
          <a:p>
            <a:pPr marL="285750" indent="-285750">
              <a:buFont typeface="Arial" panose="020B0604020202020204" pitchFamily="34" charset="0"/>
              <a:buChar char="•"/>
            </a:pPr>
            <a:r>
              <a:rPr lang="en-US" sz="2400" dirty="0"/>
              <a:t>	Azure VM compute/size options</a:t>
            </a:r>
          </a:p>
          <a:p>
            <a:pPr marL="285750" indent="-285750">
              <a:buFont typeface="Arial" panose="020B0604020202020204" pitchFamily="34" charset="0"/>
              <a:buChar char="•"/>
            </a:pPr>
            <a:r>
              <a:rPr lang="en-US" sz="2400" dirty="0"/>
              <a:t>	Naming convention explanation</a:t>
            </a:r>
          </a:p>
          <a:p>
            <a:pPr marL="285750" indent="-285750">
              <a:buFont typeface="Arial" panose="020B0604020202020204" pitchFamily="34" charset="0"/>
              <a:buChar char="•"/>
            </a:pPr>
            <a:r>
              <a:rPr lang="en-US" sz="2400" dirty="0"/>
              <a:t>	Constrained vCPU VMs - SQL Server Licensing</a:t>
            </a:r>
          </a:p>
          <a:p>
            <a:pPr marL="285750" indent="-285750">
              <a:buFont typeface="Arial" panose="020B0604020202020204" pitchFamily="34" charset="0"/>
              <a:buChar char="•"/>
            </a:pPr>
            <a:r>
              <a:rPr lang="en-US" sz="2400" dirty="0"/>
              <a:t>	SQL VM Memory Optimized Series - Recommended </a:t>
            </a:r>
          </a:p>
        </p:txBody>
      </p:sp>
    </p:spTree>
    <p:extLst>
      <p:ext uri="{BB962C8B-B14F-4D97-AF65-F5344CB8AC3E}">
        <p14:creationId xmlns:p14="http://schemas.microsoft.com/office/powerpoint/2010/main" val="578163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400" dirty="0"/>
              <a:t>Azure VM compute/size options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93" y="1519074"/>
            <a:ext cx="7676130" cy="4983609"/>
          </a:xfrm>
        </p:spPr>
        <p:txBody>
          <a:bodyPr>
            <a:normAutofit lnSpcReduction="10000"/>
          </a:bodyPr>
          <a:lstStyle/>
          <a:p>
            <a:r>
              <a:rPr lang="en-US" sz="2800" b="1" dirty="0"/>
              <a:t>Categories</a:t>
            </a:r>
          </a:p>
          <a:p>
            <a:endParaRPr lang="en-US" sz="1200" b="1" dirty="0"/>
          </a:p>
          <a:p>
            <a:pPr marL="457200" indent="-457200">
              <a:buFont typeface="Arial" panose="020B0604020202020204" pitchFamily="34" charset="0"/>
              <a:buChar char="•"/>
            </a:pPr>
            <a:r>
              <a:rPr lang="en-US" sz="2400" dirty="0"/>
              <a:t>Compute optimized – High CPU to memory ratio (F, Fs , Fsv2-series)</a:t>
            </a:r>
          </a:p>
          <a:p>
            <a:pPr marL="457200" indent="-457200">
              <a:buFont typeface="Arial" panose="020B0604020202020204" pitchFamily="34" charset="0"/>
              <a:buChar char="•"/>
            </a:pPr>
            <a:r>
              <a:rPr lang="en-US" sz="2400" dirty="0"/>
              <a:t>General purpose – Balanced CPU to memory ratio (D, DS-series, </a:t>
            </a:r>
            <a:r>
              <a:rPr lang="en-US" sz="2400" dirty="0" err="1"/>
              <a:t>etc</a:t>
            </a:r>
            <a:r>
              <a:rPr lang="en-US" sz="2400" dirty="0"/>
              <a:t>)</a:t>
            </a:r>
          </a:p>
          <a:p>
            <a:pPr marL="457200" indent="-457200">
              <a:buFont typeface="Arial" panose="020B0604020202020204" pitchFamily="34" charset="0"/>
              <a:buChar char="•"/>
            </a:pPr>
            <a:r>
              <a:rPr lang="en-US" sz="2400" dirty="0"/>
              <a:t>GPU (NC, NCsv3, NVv3-series)</a:t>
            </a:r>
          </a:p>
          <a:p>
            <a:pPr marL="457200" indent="-457200">
              <a:buFont typeface="Arial" panose="020B0604020202020204" pitchFamily="34" charset="0"/>
              <a:buChar char="•"/>
            </a:pPr>
            <a:r>
              <a:rPr lang="en-US" sz="2400" dirty="0"/>
              <a:t>High performance compute – High CPU and memory, fastest and most powerful CPU (A, H-series)</a:t>
            </a:r>
          </a:p>
          <a:p>
            <a:pPr marL="457200" indent="-457200">
              <a:buFont typeface="Arial" panose="020B0604020202020204" pitchFamily="34" charset="0"/>
              <a:buChar char="•"/>
            </a:pPr>
            <a:r>
              <a:rPr lang="en-US" sz="2400" dirty="0"/>
              <a:t>Memory optimized – High memory to CPU ratio (D, DS, </a:t>
            </a:r>
            <a:r>
              <a:rPr lang="en-US" sz="2400" dirty="0" err="1"/>
              <a:t>Ea</a:t>
            </a:r>
            <a:r>
              <a:rPr lang="en-US" sz="2400" dirty="0"/>
              <a:t>, </a:t>
            </a:r>
            <a:r>
              <a:rPr lang="en-US" sz="2400" dirty="0" err="1"/>
              <a:t>Eas</a:t>
            </a:r>
            <a:r>
              <a:rPr lang="en-US" sz="2400" dirty="0"/>
              <a:t>, Ed, Eds, Es, G, Gs, M, </a:t>
            </a:r>
            <a:r>
              <a:rPr lang="en-US" sz="2400" dirty="0" err="1"/>
              <a:t>Ms</a:t>
            </a:r>
            <a:r>
              <a:rPr lang="en-US" sz="2400" dirty="0"/>
              <a:t>, </a:t>
            </a:r>
            <a:r>
              <a:rPr lang="en-US" sz="2400" dirty="0" err="1"/>
              <a:t>Mds</a:t>
            </a:r>
            <a:r>
              <a:rPr lang="en-US" sz="2400" dirty="0"/>
              <a:t>-series)</a:t>
            </a:r>
          </a:p>
          <a:p>
            <a:pPr marL="457200" indent="-457200">
              <a:buFont typeface="Arial" panose="020B0604020202020204" pitchFamily="34" charset="0"/>
              <a:buChar char="•"/>
            </a:pPr>
            <a:r>
              <a:rPr lang="en-US" sz="2400" dirty="0"/>
              <a:t>Storage optimized – High disk throughput and IO (Ls, Lsv2-series)</a:t>
            </a:r>
          </a:p>
        </p:txBody>
      </p:sp>
      <p:pic>
        <p:nvPicPr>
          <p:cNvPr id="3" name="Picture 2">
            <a:extLst>
              <a:ext uri="{FF2B5EF4-FFF2-40B4-BE49-F238E27FC236}">
                <a16:creationId xmlns:a16="http://schemas.microsoft.com/office/drawing/2014/main" id="{76EFF767-B997-457E-9A6D-AC25F2736464}"/>
              </a:ext>
            </a:extLst>
          </p:cNvPr>
          <p:cNvPicPr>
            <a:picLocks noChangeAspect="1"/>
          </p:cNvPicPr>
          <p:nvPr/>
        </p:nvPicPr>
        <p:blipFill>
          <a:blip r:embed="rId3"/>
          <a:stretch>
            <a:fillRect/>
          </a:stretch>
        </p:blipFill>
        <p:spPr>
          <a:xfrm>
            <a:off x="8604302" y="3429000"/>
            <a:ext cx="3170705" cy="29160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34994F7-32D6-4F6F-9D77-DFC03B25204A}"/>
              </a:ext>
            </a:extLst>
          </p:cNvPr>
          <p:cNvPicPr>
            <a:picLocks noChangeAspect="1"/>
          </p:cNvPicPr>
          <p:nvPr/>
        </p:nvPicPr>
        <p:blipFill>
          <a:blip r:embed="rId4"/>
          <a:stretch>
            <a:fillRect/>
          </a:stretch>
        </p:blipFill>
        <p:spPr>
          <a:xfrm>
            <a:off x="8604302" y="769631"/>
            <a:ext cx="1792220" cy="255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8658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400" dirty="0"/>
              <a:t>Azure VM sizes naming conventions</a:t>
            </a:r>
          </a:p>
        </p:txBody>
      </p:sp>
      <p:graphicFrame>
        <p:nvGraphicFramePr>
          <p:cNvPr id="9" name="Table 8">
            <a:extLst>
              <a:ext uri="{FF2B5EF4-FFF2-40B4-BE49-F238E27FC236}">
                <a16:creationId xmlns:a16="http://schemas.microsoft.com/office/drawing/2014/main" id="{8FFE6086-8E3A-4EE0-A480-1ADB3E779119}"/>
              </a:ext>
            </a:extLst>
          </p:cNvPr>
          <p:cNvGraphicFramePr>
            <a:graphicFrameLocks noGrp="1"/>
          </p:cNvGraphicFramePr>
          <p:nvPr>
            <p:extLst>
              <p:ext uri="{D42A27DB-BD31-4B8C-83A1-F6EECF244321}">
                <p14:modId xmlns:p14="http://schemas.microsoft.com/office/powerpoint/2010/main" val="3675684791"/>
              </p:ext>
            </p:extLst>
          </p:nvPr>
        </p:nvGraphicFramePr>
        <p:xfrm>
          <a:off x="466725" y="1402621"/>
          <a:ext cx="8414516" cy="4154048"/>
        </p:xfrm>
        <a:graphic>
          <a:graphicData uri="http://schemas.openxmlformats.org/drawingml/2006/table">
            <a:tbl>
              <a:tblPr firstRow="1" firstCol="1" bandRow="1">
                <a:tableStyleId>{9D7B26C5-4107-4FEC-AEDC-1716B250A1EF}</a:tableStyleId>
              </a:tblPr>
              <a:tblGrid>
                <a:gridCol w="1635344">
                  <a:extLst>
                    <a:ext uri="{9D8B030D-6E8A-4147-A177-3AD203B41FA5}">
                      <a16:colId xmlns:a16="http://schemas.microsoft.com/office/drawing/2014/main" val="4124677667"/>
                    </a:ext>
                  </a:extLst>
                </a:gridCol>
                <a:gridCol w="6779172">
                  <a:extLst>
                    <a:ext uri="{9D8B030D-6E8A-4147-A177-3AD203B41FA5}">
                      <a16:colId xmlns:a16="http://schemas.microsoft.com/office/drawing/2014/main" val="3149194205"/>
                    </a:ext>
                  </a:extLst>
                </a:gridCol>
              </a:tblGrid>
              <a:tr h="172733">
                <a:tc>
                  <a:txBody>
                    <a:bodyPr/>
                    <a:lstStyle/>
                    <a:p>
                      <a:pPr>
                        <a:lnSpc>
                          <a:spcPct val="107000"/>
                        </a:lnSpc>
                        <a:spcAft>
                          <a:spcPts val="0"/>
                        </a:spcAft>
                      </a:pPr>
                      <a:r>
                        <a:rPr lang="en-NZ" sz="1400">
                          <a:effectLst/>
                        </a:rPr>
                        <a:t>Value</a:t>
                      </a:r>
                      <a:endParaRPr lang="en-NZ" sz="120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tc>
                  <a:txBody>
                    <a:bodyPr/>
                    <a:lstStyle/>
                    <a:p>
                      <a:pPr>
                        <a:lnSpc>
                          <a:spcPct val="107000"/>
                        </a:lnSpc>
                        <a:spcAft>
                          <a:spcPts val="0"/>
                        </a:spcAft>
                      </a:pPr>
                      <a:r>
                        <a:rPr lang="en-NZ" sz="1400">
                          <a:effectLst/>
                        </a:rPr>
                        <a:t>Explanation</a:t>
                      </a:r>
                      <a:endParaRPr lang="en-NZ" sz="120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extLst>
                  <a:ext uri="{0D108BD9-81ED-4DB2-BD59-A6C34878D82A}">
                    <a16:rowId xmlns:a16="http://schemas.microsoft.com/office/drawing/2014/main" val="834394941"/>
                  </a:ext>
                </a:extLst>
              </a:tr>
              <a:tr h="172733">
                <a:tc>
                  <a:txBody>
                    <a:bodyPr/>
                    <a:lstStyle/>
                    <a:p>
                      <a:pPr>
                        <a:lnSpc>
                          <a:spcPct val="107000"/>
                        </a:lnSpc>
                        <a:spcAft>
                          <a:spcPts val="0"/>
                        </a:spcAft>
                      </a:pPr>
                      <a:r>
                        <a:rPr lang="en-NZ" sz="1400">
                          <a:effectLst/>
                        </a:rPr>
                        <a:t>Family</a:t>
                      </a:r>
                      <a:endParaRPr lang="en-NZ" sz="120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tc>
                  <a:txBody>
                    <a:bodyPr/>
                    <a:lstStyle/>
                    <a:p>
                      <a:pPr>
                        <a:lnSpc>
                          <a:spcPct val="107000"/>
                        </a:lnSpc>
                        <a:spcAft>
                          <a:spcPts val="0"/>
                        </a:spcAft>
                      </a:pPr>
                      <a:r>
                        <a:rPr lang="en-NZ" sz="1400">
                          <a:effectLst/>
                        </a:rPr>
                        <a:t>Indicates the VM Family Series</a:t>
                      </a:r>
                      <a:endParaRPr lang="en-NZ" sz="120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extLst>
                  <a:ext uri="{0D108BD9-81ED-4DB2-BD59-A6C34878D82A}">
                    <a16:rowId xmlns:a16="http://schemas.microsoft.com/office/drawing/2014/main" val="1761865064"/>
                  </a:ext>
                </a:extLst>
              </a:tr>
              <a:tr h="274552">
                <a:tc>
                  <a:txBody>
                    <a:bodyPr/>
                    <a:lstStyle/>
                    <a:p>
                      <a:pPr>
                        <a:lnSpc>
                          <a:spcPct val="107000"/>
                        </a:lnSpc>
                        <a:spcAft>
                          <a:spcPts val="0"/>
                        </a:spcAft>
                      </a:pPr>
                      <a:r>
                        <a:rPr lang="en-NZ" sz="1400">
                          <a:effectLst/>
                        </a:rPr>
                        <a:t>*Sub-family</a:t>
                      </a:r>
                      <a:endParaRPr lang="en-NZ" sz="120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tc>
                  <a:txBody>
                    <a:bodyPr/>
                    <a:lstStyle/>
                    <a:p>
                      <a:pPr>
                        <a:lnSpc>
                          <a:spcPct val="107000"/>
                        </a:lnSpc>
                        <a:spcAft>
                          <a:spcPts val="0"/>
                        </a:spcAft>
                      </a:pPr>
                      <a:r>
                        <a:rPr lang="en-NZ" sz="1400" dirty="0">
                          <a:effectLst/>
                        </a:rPr>
                        <a:t>Used for specialized VM differentiations only</a:t>
                      </a: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extLst>
                  <a:ext uri="{0D108BD9-81ED-4DB2-BD59-A6C34878D82A}">
                    <a16:rowId xmlns:a16="http://schemas.microsoft.com/office/drawing/2014/main" val="2499871596"/>
                  </a:ext>
                </a:extLst>
              </a:tr>
              <a:tr h="172733">
                <a:tc>
                  <a:txBody>
                    <a:bodyPr/>
                    <a:lstStyle/>
                    <a:p>
                      <a:pPr>
                        <a:lnSpc>
                          <a:spcPct val="107000"/>
                        </a:lnSpc>
                        <a:spcAft>
                          <a:spcPts val="0"/>
                        </a:spcAft>
                      </a:pPr>
                      <a:r>
                        <a:rPr lang="en-NZ" sz="1400">
                          <a:effectLst/>
                        </a:rPr>
                        <a:t># of vCPUs</a:t>
                      </a:r>
                      <a:endParaRPr lang="en-NZ" sz="120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tc>
                  <a:txBody>
                    <a:bodyPr/>
                    <a:lstStyle/>
                    <a:p>
                      <a:pPr>
                        <a:lnSpc>
                          <a:spcPct val="107000"/>
                        </a:lnSpc>
                        <a:spcAft>
                          <a:spcPts val="0"/>
                        </a:spcAft>
                      </a:pPr>
                      <a:r>
                        <a:rPr lang="en-NZ" sz="1400" dirty="0">
                          <a:effectLst/>
                        </a:rPr>
                        <a:t>The number of vCPUs of the VM</a:t>
                      </a: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extLst>
                  <a:ext uri="{0D108BD9-81ED-4DB2-BD59-A6C34878D82A}">
                    <a16:rowId xmlns:a16="http://schemas.microsoft.com/office/drawing/2014/main" val="2000761567"/>
                  </a:ext>
                </a:extLst>
              </a:tr>
              <a:tr h="193966">
                <a:tc>
                  <a:txBody>
                    <a:bodyPr/>
                    <a:lstStyle/>
                    <a:p>
                      <a:pPr>
                        <a:lnSpc>
                          <a:spcPct val="107000"/>
                        </a:lnSpc>
                        <a:spcAft>
                          <a:spcPts val="0"/>
                        </a:spcAft>
                      </a:pPr>
                      <a:r>
                        <a:rPr lang="en-NZ" sz="1400">
                          <a:effectLst/>
                        </a:rPr>
                        <a:t>*Constrained vCPUs</a:t>
                      </a:r>
                      <a:endParaRPr lang="en-NZ" sz="120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tc>
                  <a:txBody>
                    <a:bodyPr/>
                    <a:lstStyle/>
                    <a:p>
                      <a:pPr>
                        <a:lnSpc>
                          <a:spcPct val="107000"/>
                        </a:lnSpc>
                        <a:spcAft>
                          <a:spcPts val="0"/>
                        </a:spcAft>
                      </a:pPr>
                      <a:r>
                        <a:rPr lang="en-NZ" sz="1400" dirty="0">
                          <a:effectLst/>
                        </a:rPr>
                        <a:t>Used for certain VM sizes only. Denotes the number of vCPUs for the </a:t>
                      </a:r>
                      <a:r>
                        <a:rPr lang="en-NZ" sz="1400" u="sng" dirty="0">
                          <a:effectLst/>
                        </a:rPr>
                        <a:t>constrained vCPU capable size</a:t>
                      </a: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extLst>
                  <a:ext uri="{0D108BD9-81ED-4DB2-BD59-A6C34878D82A}">
                    <a16:rowId xmlns:a16="http://schemas.microsoft.com/office/drawing/2014/main" val="653199580"/>
                  </a:ext>
                </a:extLst>
              </a:tr>
              <a:tr h="2221089">
                <a:tc>
                  <a:txBody>
                    <a:bodyPr/>
                    <a:lstStyle/>
                    <a:p>
                      <a:pPr>
                        <a:lnSpc>
                          <a:spcPct val="107000"/>
                        </a:lnSpc>
                        <a:spcAft>
                          <a:spcPts val="0"/>
                        </a:spcAft>
                      </a:pPr>
                      <a:r>
                        <a:rPr lang="en-NZ" sz="1400">
                          <a:effectLst/>
                        </a:rPr>
                        <a:t>Additive Features</a:t>
                      </a:r>
                      <a:endParaRPr lang="en-NZ" sz="120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tc>
                  <a:txBody>
                    <a:bodyPr/>
                    <a:lstStyle/>
                    <a:p>
                      <a:pPr>
                        <a:lnSpc>
                          <a:spcPct val="107000"/>
                        </a:lnSpc>
                        <a:spcAft>
                          <a:spcPts val="0"/>
                        </a:spcAft>
                      </a:pPr>
                      <a:r>
                        <a:rPr lang="en-NZ" sz="1400" dirty="0">
                          <a:effectLst/>
                        </a:rPr>
                        <a:t>One or more lower case letters denote additive features, such as:</a:t>
                      </a:r>
                      <a:br>
                        <a:rPr lang="en-NZ" sz="1400" dirty="0">
                          <a:effectLst/>
                        </a:rPr>
                      </a:br>
                      <a:r>
                        <a:rPr lang="en-NZ" sz="1400" dirty="0">
                          <a:effectLst/>
                          <a:highlight>
                            <a:srgbClr val="F7F7C3"/>
                          </a:highlight>
                        </a:rPr>
                        <a:t>d = disk (local temp disk is present); this is for newer Azure VMs, </a:t>
                      </a:r>
                    </a:p>
                    <a:p>
                      <a:pPr>
                        <a:lnSpc>
                          <a:spcPct val="107000"/>
                        </a:lnSpc>
                        <a:spcAft>
                          <a:spcPts val="0"/>
                        </a:spcAft>
                      </a:pPr>
                      <a:r>
                        <a:rPr lang="en-NZ" sz="1400" dirty="0">
                          <a:effectLst/>
                          <a:highlight>
                            <a:srgbClr val="F7F7C3"/>
                          </a:highlight>
                        </a:rPr>
                        <a:t>m = memory intensive; the most amount of memory in a particular size</a:t>
                      </a:r>
                      <a:br>
                        <a:rPr lang="en-NZ" sz="1400" dirty="0">
                          <a:effectLst/>
                          <a:highlight>
                            <a:srgbClr val="F7F7C3"/>
                          </a:highlight>
                        </a:rPr>
                      </a:br>
                      <a:r>
                        <a:rPr lang="en-NZ" sz="1400" dirty="0" err="1">
                          <a:effectLst/>
                          <a:highlight>
                            <a:srgbClr val="F7F7C3"/>
                          </a:highlight>
                        </a:rPr>
                        <a:t>i</a:t>
                      </a:r>
                      <a:r>
                        <a:rPr lang="en-NZ" sz="1400" dirty="0">
                          <a:effectLst/>
                          <a:highlight>
                            <a:srgbClr val="F7F7C3"/>
                          </a:highlight>
                        </a:rPr>
                        <a:t> = isolated size</a:t>
                      </a:r>
                    </a:p>
                    <a:p>
                      <a:pPr>
                        <a:lnSpc>
                          <a:spcPct val="107000"/>
                        </a:lnSpc>
                        <a:spcAft>
                          <a:spcPts val="0"/>
                        </a:spcAft>
                      </a:pPr>
                      <a:r>
                        <a:rPr lang="en-NZ" sz="1400" dirty="0">
                          <a:effectLst/>
                          <a:highlight>
                            <a:srgbClr val="F7F7C3"/>
                          </a:highlight>
                        </a:rPr>
                        <a:t>s = Premium Storage capable, including possible use of </a:t>
                      </a:r>
                      <a:r>
                        <a:rPr lang="en-NZ" sz="1400" u="none" dirty="0">
                          <a:effectLst/>
                          <a:highlight>
                            <a:srgbClr val="F7F7C3"/>
                          </a:highlight>
                        </a:rPr>
                        <a:t>Ultra SSD</a:t>
                      </a:r>
                      <a:r>
                        <a:rPr lang="en-NZ" sz="1400" dirty="0">
                          <a:effectLst/>
                          <a:highlight>
                            <a:srgbClr val="F7F7C3"/>
                          </a:highlight>
                        </a:rPr>
                        <a:t> (Note: some newer sizes without the attribute of s can still support Premium Storage e.g. M128, M64, etc.)</a:t>
                      </a:r>
                    </a:p>
                    <a:p>
                      <a:pPr>
                        <a:lnSpc>
                          <a:spcPct val="107000"/>
                        </a:lnSpc>
                        <a:spcAft>
                          <a:spcPts val="0"/>
                        </a:spcAft>
                      </a:pPr>
                      <a:r>
                        <a:rPr lang="en-NZ" sz="1400" dirty="0">
                          <a:effectLst/>
                        </a:rPr>
                        <a:t>h = hibernation capable</a:t>
                      </a:r>
                    </a:p>
                    <a:p>
                      <a:pPr>
                        <a:lnSpc>
                          <a:spcPct val="107000"/>
                        </a:lnSpc>
                        <a:spcAft>
                          <a:spcPts val="0"/>
                        </a:spcAft>
                      </a:pPr>
                      <a:r>
                        <a:rPr lang="en-NZ" sz="1400" dirty="0">
                          <a:effectLst/>
                        </a:rPr>
                        <a:t>a = AMD-based processor</a:t>
                      </a:r>
                      <a:br>
                        <a:rPr lang="en-NZ" sz="1400" dirty="0">
                          <a:effectLst/>
                        </a:rPr>
                      </a:br>
                      <a:r>
                        <a:rPr lang="en-NZ" sz="1400" dirty="0">
                          <a:effectLst/>
                        </a:rPr>
                        <a:t>l = low memory; a lower amount of memory than the memory intensive size</a:t>
                      </a:r>
                      <a:br>
                        <a:rPr lang="en-NZ" sz="1400" dirty="0">
                          <a:effectLst/>
                        </a:rPr>
                      </a:br>
                      <a:r>
                        <a:rPr lang="en-NZ" sz="1400" dirty="0">
                          <a:effectLst/>
                        </a:rPr>
                        <a:t>t = tiny memory; the smallest amount of memory in a particular size</a:t>
                      </a:r>
                      <a:br>
                        <a:rPr lang="en-NZ" sz="1400" dirty="0">
                          <a:effectLst/>
                        </a:rPr>
                      </a:br>
                      <a:r>
                        <a:rPr lang="en-NZ" sz="1400" dirty="0">
                          <a:effectLst/>
                        </a:rPr>
                        <a:t>r = RDMA capable</a:t>
                      </a:r>
                      <a:br>
                        <a:rPr lang="en-NZ" sz="1400" dirty="0">
                          <a:effectLst/>
                        </a:rPr>
                      </a:br>
                      <a:endParaRPr lang="en-NZ"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8029" marR="8029" marT="8029" marB="8029"/>
                </a:tc>
                <a:extLst>
                  <a:ext uri="{0D108BD9-81ED-4DB2-BD59-A6C34878D82A}">
                    <a16:rowId xmlns:a16="http://schemas.microsoft.com/office/drawing/2014/main" val="2362891845"/>
                  </a:ext>
                </a:extLst>
              </a:tr>
            </a:tbl>
          </a:graphicData>
        </a:graphic>
      </p:graphicFrame>
      <p:sp>
        <p:nvSpPr>
          <p:cNvPr id="10" name="Rectangle 9">
            <a:extLst>
              <a:ext uri="{FF2B5EF4-FFF2-40B4-BE49-F238E27FC236}">
                <a16:creationId xmlns:a16="http://schemas.microsoft.com/office/drawing/2014/main" id="{75735A95-0486-433F-857F-FF87B918498B}"/>
              </a:ext>
            </a:extLst>
          </p:cNvPr>
          <p:cNvSpPr/>
          <p:nvPr/>
        </p:nvSpPr>
        <p:spPr>
          <a:xfrm>
            <a:off x="416993" y="5631240"/>
            <a:ext cx="11308283" cy="338554"/>
          </a:xfrm>
          <a:prstGeom prst="rect">
            <a:avLst/>
          </a:prstGeom>
        </p:spPr>
        <p:txBody>
          <a:bodyPr wrap="square">
            <a:spAutoFit/>
          </a:bodyPr>
          <a:lstStyle/>
          <a:p>
            <a:r>
              <a:rPr lang="en-US" sz="1600" b="1" dirty="0">
                <a:solidFill>
                  <a:srgbClr val="171717"/>
                </a:solidFill>
                <a:latin typeface="Segoe UI" panose="020B0502040204020203" pitchFamily="34" charset="0"/>
              </a:rPr>
              <a:t>[Family]</a:t>
            </a:r>
            <a:r>
              <a:rPr lang="en-US" sz="1600" dirty="0">
                <a:solidFill>
                  <a:srgbClr val="171717"/>
                </a:solidFill>
                <a:latin typeface="Segoe UI" panose="020B0502040204020203" pitchFamily="34" charset="0"/>
              </a:rPr>
              <a:t> + </a:t>
            </a:r>
            <a:r>
              <a:rPr lang="en-US" sz="1600" i="1" dirty="0">
                <a:solidFill>
                  <a:srgbClr val="171717"/>
                </a:solidFill>
                <a:latin typeface="Segoe UI" panose="020B0502040204020203" pitchFamily="34" charset="0"/>
              </a:rPr>
              <a:t>[Sub-family]</a:t>
            </a:r>
            <a:r>
              <a:rPr lang="en-US" sz="1600" dirty="0">
                <a:solidFill>
                  <a:srgbClr val="171717"/>
                </a:solidFill>
                <a:latin typeface="Segoe UI" panose="020B0502040204020203" pitchFamily="34" charset="0"/>
              </a:rPr>
              <a:t>* + </a:t>
            </a:r>
            <a:r>
              <a:rPr lang="en-US" sz="1600" b="1" dirty="0">
                <a:solidFill>
                  <a:srgbClr val="171717"/>
                </a:solidFill>
                <a:latin typeface="Segoe UI" panose="020B0502040204020203" pitchFamily="34" charset="0"/>
              </a:rPr>
              <a:t>[# of vCPUs]</a:t>
            </a:r>
            <a:r>
              <a:rPr lang="en-US" sz="1600" dirty="0">
                <a:solidFill>
                  <a:srgbClr val="171717"/>
                </a:solidFill>
                <a:latin typeface="Segoe UI" panose="020B0502040204020203" pitchFamily="34" charset="0"/>
              </a:rPr>
              <a:t> + </a:t>
            </a:r>
            <a:r>
              <a:rPr lang="en-US" sz="1600" i="1" dirty="0">
                <a:solidFill>
                  <a:srgbClr val="171717"/>
                </a:solidFill>
                <a:latin typeface="Segoe UI" panose="020B0502040204020203" pitchFamily="34" charset="0"/>
              </a:rPr>
              <a:t>[Constrained vCPUs]</a:t>
            </a:r>
            <a:r>
              <a:rPr lang="en-US" sz="1600" dirty="0">
                <a:solidFill>
                  <a:srgbClr val="171717"/>
                </a:solidFill>
                <a:latin typeface="Segoe UI" panose="020B0502040204020203" pitchFamily="34" charset="0"/>
              </a:rPr>
              <a:t>* + </a:t>
            </a:r>
            <a:r>
              <a:rPr lang="en-US" sz="1600" b="1" dirty="0">
                <a:solidFill>
                  <a:srgbClr val="171717"/>
                </a:solidFill>
                <a:latin typeface="Segoe UI" panose="020B0502040204020203" pitchFamily="34" charset="0"/>
              </a:rPr>
              <a:t>[Additive Features]</a:t>
            </a:r>
            <a:r>
              <a:rPr lang="en-US" sz="1600" dirty="0">
                <a:solidFill>
                  <a:srgbClr val="171717"/>
                </a:solidFill>
                <a:latin typeface="Segoe UI" panose="020B0502040204020203" pitchFamily="34" charset="0"/>
              </a:rPr>
              <a:t> + </a:t>
            </a:r>
            <a:r>
              <a:rPr lang="en-US" sz="1600" i="1" dirty="0">
                <a:solidFill>
                  <a:srgbClr val="171717"/>
                </a:solidFill>
                <a:latin typeface="Segoe UI" panose="020B0502040204020203" pitchFamily="34" charset="0"/>
              </a:rPr>
              <a:t>[Accelerator Type]</a:t>
            </a:r>
            <a:r>
              <a:rPr lang="en-US" sz="1600" dirty="0">
                <a:solidFill>
                  <a:srgbClr val="171717"/>
                </a:solidFill>
                <a:latin typeface="Segoe UI" panose="020B0502040204020203" pitchFamily="34" charset="0"/>
              </a:rPr>
              <a:t>* + </a:t>
            </a:r>
            <a:r>
              <a:rPr lang="en-US" sz="1600" b="1" dirty="0">
                <a:solidFill>
                  <a:srgbClr val="171717"/>
                </a:solidFill>
                <a:latin typeface="Segoe UI" panose="020B0502040204020203" pitchFamily="34" charset="0"/>
              </a:rPr>
              <a:t>[Version]</a:t>
            </a:r>
            <a:endParaRPr lang="en-NZ" sz="1600" dirty="0"/>
          </a:p>
        </p:txBody>
      </p:sp>
      <p:sp>
        <p:nvSpPr>
          <p:cNvPr id="11" name="Rectangle 10">
            <a:extLst>
              <a:ext uri="{FF2B5EF4-FFF2-40B4-BE49-F238E27FC236}">
                <a16:creationId xmlns:a16="http://schemas.microsoft.com/office/drawing/2014/main" id="{9E5E19DD-10C7-490D-A452-5B4D51AC5ADB}"/>
              </a:ext>
            </a:extLst>
          </p:cNvPr>
          <p:cNvSpPr/>
          <p:nvPr/>
        </p:nvSpPr>
        <p:spPr>
          <a:xfrm>
            <a:off x="8930974" y="1402621"/>
            <a:ext cx="3176944" cy="3385542"/>
          </a:xfrm>
          <a:prstGeom prst="rect">
            <a:avLst/>
          </a:prstGeom>
        </p:spPr>
        <p:txBody>
          <a:bodyPr wrap="square">
            <a:spAutoFit/>
          </a:bodyPr>
          <a:lstStyle/>
          <a:p>
            <a:r>
              <a:rPr lang="en-NZ" sz="1600" b="1" dirty="0"/>
              <a:t>M16ms</a:t>
            </a:r>
            <a:r>
              <a:rPr lang="en-NZ" sz="1300" b="1" dirty="0"/>
              <a:t> </a:t>
            </a:r>
          </a:p>
          <a:p>
            <a:r>
              <a:rPr lang="en-NZ" sz="1300" dirty="0"/>
              <a:t>Family </a:t>
            </a:r>
            <a:r>
              <a:rPr lang="en-NZ" sz="1300" b="1" dirty="0"/>
              <a:t>M</a:t>
            </a:r>
          </a:p>
          <a:p>
            <a:r>
              <a:rPr lang="en-NZ" sz="1300" dirty="0"/>
              <a:t># of vCPUs </a:t>
            </a:r>
            <a:r>
              <a:rPr lang="en-NZ" sz="1300" b="1" dirty="0"/>
              <a:t>16</a:t>
            </a:r>
          </a:p>
          <a:p>
            <a:r>
              <a:rPr lang="en-NZ" sz="1300" dirty="0"/>
              <a:t>Additive Features: </a:t>
            </a:r>
          </a:p>
          <a:p>
            <a:r>
              <a:rPr lang="en-NZ" sz="1300" b="1" dirty="0"/>
              <a:t>m</a:t>
            </a:r>
            <a:r>
              <a:rPr lang="en-NZ" sz="1300" dirty="0"/>
              <a:t> = memory intensive</a:t>
            </a:r>
          </a:p>
          <a:p>
            <a:r>
              <a:rPr lang="en-NZ" sz="1300" b="1" dirty="0"/>
              <a:t>s</a:t>
            </a:r>
            <a:r>
              <a:rPr lang="en-NZ" sz="1300" dirty="0"/>
              <a:t> = Premium Storage capable</a:t>
            </a:r>
          </a:p>
          <a:p>
            <a:endParaRPr lang="en-NZ" sz="1300" dirty="0"/>
          </a:p>
          <a:p>
            <a:r>
              <a:rPr lang="en-NZ" sz="1600" b="1" dirty="0"/>
              <a:t>E32-16ds_v4</a:t>
            </a:r>
          </a:p>
          <a:p>
            <a:r>
              <a:rPr lang="en-NZ" sz="1300" dirty="0"/>
              <a:t>Family</a:t>
            </a:r>
            <a:r>
              <a:rPr lang="en-NZ" sz="1300" b="1" dirty="0"/>
              <a:t> E</a:t>
            </a:r>
          </a:p>
          <a:p>
            <a:r>
              <a:rPr lang="en-NZ" sz="1300" dirty="0"/>
              <a:t># of vCPUs </a:t>
            </a:r>
            <a:r>
              <a:rPr lang="en-NZ" sz="1300" b="1" dirty="0"/>
              <a:t>32</a:t>
            </a:r>
          </a:p>
          <a:p>
            <a:r>
              <a:rPr lang="en-NZ" sz="1300" dirty="0"/>
              <a:t># of constrained (actual) vCPUs </a:t>
            </a:r>
            <a:r>
              <a:rPr lang="en-NZ" sz="1300" b="1" dirty="0"/>
              <a:t>16</a:t>
            </a:r>
          </a:p>
          <a:p>
            <a:r>
              <a:rPr lang="en-NZ" sz="1300" dirty="0"/>
              <a:t>Additive Features:</a:t>
            </a:r>
          </a:p>
          <a:p>
            <a:r>
              <a:rPr lang="en-NZ" sz="1300" b="1" dirty="0"/>
              <a:t>d</a:t>
            </a:r>
            <a:r>
              <a:rPr lang="en-NZ" sz="1300" dirty="0"/>
              <a:t> = disk (local temp disk is present); this is for newer Azure VMs </a:t>
            </a:r>
          </a:p>
          <a:p>
            <a:r>
              <a:rPr lang="en-NZ" sz="1300" b="1" dirty="0"/>
              <a:t>s</a:t>
            </a:r>
            <a:r>
              <a:rPr lang="en-NZ" sz="1300" dirty="0"/>
              <a:t> = Premium Storage capable</a:t>
            </a:r>
          </a:p>
          <a:p>
            <a:r>
              <a:rPr lang="en-NZ" sz="1300" dirty="0"/>
              <a:t>Version </a:t>
            </a:r>
            <a:r>
              <a:rPr lang="en-NZ" sz="1300" b="1" dirty="0"/>
              <a:t>v4</a:t>
            </a:r>
          </a:p>
        </p:txBody>
      </p:sp>
    </p:spTree>
    <p:extLst>
      <p:ext uri="{BB962C8B-B14F-4D97-AF65-F5344CB8AC3E}">
        <p14:creationId xmlns:p14="http://schemas.microsoft.com/office/powerpoint/2010/main" val="180679690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3996</TotalTime>
  <Words>2258</Words>
  <Application>Microsoft Office PowerPoint</Application>
  <PresentationFormat>Widescreen</PresentationFormat>
  <Paragraphs>323</Paragraphs>
  <Slides>33</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맑은 고딕</vt:lpstr>
      <vt:lpstr>Airlock</vt:lpstr>
      <vt:lpstr>Arial</vt:lpstr>
      <vt:lpstr>az_ea_font</vt:lpstr>
      <vt:lpstr>Calibri</vt:lpstr>
      <vt:lpstr>Calibri Light</vt:lpstr>
      <vt:lpstr>Segoe UI</vt:lpstr>
      <vt:lpstr>Segoe UI (Body)</vt:lpstr>
      <vt:lpstr>Segoe UI Light</vt:lpstr>
      <vt:lpstr>Segoe UI Semibold</vt:lpstr>
      <vt:lpstr>Segoe UI Semilight</vt:lpstr>
      <vt:lpstr>Times New Roman</vt:lpstr>
      <vt:lpstr>Tema di Office</vt:lpstr>
      <vt:lpstr>How to Choose the Optimal VM Size and Storage Configuration for your SQL Server on Azure VM (IaaS)</vt:lpstr>
      <vt:lpstr>Partners</vt:lpstr>
      <vt:lpstr>PowerPoint Presentation</vt:lpstr>
      <vt:lpstr>PowerPoint Presentation</vt:lpstr>
      <vt:lpstr>Counters to measure workload requirements</vt:lpstr>
      <vt:lpstr>Workload performance indicators</vt:lpstr>
      <vt:lpstr>PowerPoint Presentation</vt:lpstr>
      <vt:lpstr>Azure VM compute/size options</vt:lpstr>
      <vt:lpstr>Azure VM sizes naming conventions</vt:lpstr>
      <vt:lpstr>Constrained vCPU VMs - SQL Server Licensing</vt:lpstr>
      <vt:lpstr>SQL VM Memory Optimized Series - Recommended</vt:lpstr>
      <vt:lpstr>PowerPoint Presentation</vt:lpstr>
      <vt:lpstr>Azure SQL VM Storage</vt:lpstr>
      <vt:lpstr>Ultra Disks</vt:lpstr>
      <vt:lpstr>Block Size, Interleave and Columns</vt:lpstr>
      <vt:lpstr>Storage Pool, Storage Space and Volume</vt:lpstr>
      <vt:lpstr>File and Storage Services user interface</vt:lpstr>
      <vt:lpstr>PowerPoint Presentation</vt:lpstr>
      <vt:lpstr>Choose the right Azure VM size</vt:lpstr>
      <vt:lpstr>Host VM Caching and IO Limits</vt:lpstr>
      <vt:lpstr>Disk Caching – Read-only</vt:lpstr>
      <vt:lpstr>Disk Caching – Read/Write</vt:lpstr>
      <vt:lpstr>Azure VM IO Limits</vt:lpstr>
      <vt:lpstr>Disk IO Limits</vt:lpstr>
      <vt:lpstr>Write Accelerator - M Series </vt:lpstr>
      <vt:lpstr>PowerPoint Presentation</vt:lpstr>
      <vt:lpstr>Uncached vs Cached - Throughput</vt:lpstr>
      <vt:lpstr>Uncached vs Cached - IOPS</vt:lpstr>
      <vt:lpstr>Cached – CDM The Peak Performance + Mix</vt:lpstr>
      <vt:lpstr>Azure Portal Metrics – Host Caching None</vt:lpstr>
      <vt:lpstr>Azure Portal Metrics – Host Caching Read-Only</vt:lpstr>
      <vt:lpstr>Most common Storage and VM size configuration recommendations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ddominici</dc:creator>
  <cp:lastModifiedBy>Zoran Barac</cp:lastModifiedBy>
  <cp:revision>89</cp:revision>
  <dcterms:created xsi:type="dcterms:W3CDTF">2019-02-08T06:58:32Z</dcterms:created>
  <dcterms:modified xsi:type="dcterms:W3CDTF">2021-06-11T10:53:12Z</dcterms:modified>
</cp:coreProperties>
</file>